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1"/>
  </p:notesMasterIdLst>
  <p:sldIdLst>
    <p:sldId id="256" r:id="rId2"/>
    <p:sldId id="257" r:id="rId3"/>
    <p:sldId id="264" r:id="rId4"/>
    <p:sldId id="280" r:id="rId5"/>
    <p:sldId id="279" r:id="rId6"/>
    <p:sldId id="273" r:id="rId7"/>
    <p:sldId id="285" r:id="rId8"/>
    <p:sldId id="263" r:id="rId9"/>
    <p:sldId id="272" r:id="rId10"/>
    <p:sldId id="286" r:id="rId11"/>
    <p:sldId id="292" r:id="rId12"/>
    <p:sldId id="281" r:id="rId13"/>
    <p:sldId id="306" r:id="rId14"/>
    <p:sldId id="287" r:id="rId15"/>
    <p:sldId id="282" r:id="rId16"/>
    <p:sldId id="284" r:id="rId17"/>
    <p:sldId id="289" r:id="rId18"/>
    <p:sldId id="303" r:id="rId19"/>
    <p:sldId id="299" r:id="rId20"/>
    <p:sldId id="304" r:id="rId21"/>
    <p:sldId id="305" r:id="rId22"/>
    <p:sldId id="300" r:id="rId23"/>
    <p:sldId id="301" r:id="rId24"/>
    <p:sldId id="302" r:id="rId25"/>
    <p:sldId id="270" r:id="rId26"/>
    <p:sldId id="261" r:id="rId27"/>
    <p:sldId id="271" r:id="rId28"/>
    <p:sldId id="298" r:id="rId29"/>
    <p:sldId id="294" r:id="rId30"/>
  </p:sldIdLst>
  <p:sldSz cx="9144000" cy="6858000" type="screen4x3"/>
  <p:notesSz cx="6858000" cy="9144000"/>
  <p:embeddedFontLst>
    <p:embeddedFont>
      <p:font typeface="한컴 윤고딕 240" panose="02020603020101020101" pitchFamily="18" charset="-127"/>
      <p:regular r:id="rId32"/>
    </p:embeddedFont>
    <p:embeddedFont>
      <p:font typeface="타이포_뽀로로 M" panose="02020503020101020101" pitchFamily="18" charset="-127"/>
      <p:regular r:id="rId33"/>
    </p:embeddedFont>
    <p:embeddedFont>
      <p:font typeface="맑은 고딕" panose="020B0503020000020004" pitchFamily="50" charset="-127"/>
      <p:regular r:id="rId34"/>
      <p:bold r:id="rId3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F4BC"/>
    <a:srgbClr val="FFCC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113A9D2-9D6B-4929-AA2D-F23B5EE8CBE7}" styleName="테마 스타일 2 - 강조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테마 스타일 2 - 강조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72833802-FEF1-4C79-8D5D-14CF1EAF98D9}" styleName="밝은 스타일 2 - 강조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00" autoAdjust="0"/>
    <p:restoredTop sz="94660"/>
  </p:normalViewPr>
  <p:slideViewPr>
    <p:cSldViewPr>
      <p:cViewPr varScale="1">
        <p:scale>
          <a:sx n="106" d="100"/>
          <a:sy n="106" d="100"/>
        </p:scale>
        <p:origin x="-1110" y="-174"/>
      </p:cViewPr>
      <p:guideLst>
        <p:guide orient="horz" pos="2160"/>
        <p:guide pos="2880"/>
      </p:guideLst>
    </p:cSldViewPr>
  </p:slideViewPr>
  <p:notesTextViewPr>
    <p:cViewPr>
      <p:scale>
        <a:sx n="75" d="100"/>
        <a:sy n="7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1EAAE4-2ACA-4C66-987C-F87793B4128D}" type="datetimeFigureOut">
              <a:rPr lang="ko-KR" altLang="en-US" smtClean="0"/>
              <a:t>2017-01-09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3D238C-7D86-4C31-8963-9164BBB4A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72342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3D238C-7D86-4C31-8963-9164BBB4AF84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84807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3D238C-7D86-4C31-8963-9164BBB4AF84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94017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089874-8952-4217-A32D-8848592698D1}" type="datetime1">
              <a:rPr lang="ko-KR" altLang="en-US" smtClean="0"/>
              <a:t>2017-01-09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96292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833D5-4641-45CD-BC76-74FDC96FB0CF}" type="datetime1">
              <a:rPr lang="ko-KR" altLang="en-US" smtClean="0"/>
              <a:t>2017-01-09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92311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5BE62-1638-4A12-8F3A-E706CC348A7F}" type="datetime1">
              <a:rPr lang="ko-KR" altLang="en-US" smtClean="0"/>
              <a:t>2017-01-09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84209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E4DCE-1E6B-4E2A-B4F9-2FA9E00B034B}" type="datetime1">
              <a:rPr lang="ko-KR" altLang="en-US" smtClean="0"/>
              <a:t>2017-01-09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99844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F5E17D-14D6-465D-92B5-B05B973C2A4A}" type="datetime1">
              <a:rPr lang="ko-KR" altLang="en-US" smtClean="0"/>
              <a:t>2017-01-09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94066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D1570-BD9D-4CBE-82DD-8235B4A94E96}" type="datetime1">
              <a:rPr lang="ko-KR" altLang="en-US" smtClean="0"/>
              <a:t>2017-01-09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49896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44505F-B7C4-4435-AF79-815418CA45AE}" type="datetime1">
              <a:rPr lang="ko-KR" altLang="en-US" smtClean="0"/>
              <a:t>2017-01-09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98518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48F32-5D16-471A-AC86-B84F0FA19F34}" type="datetime1">
              <a:rPr lang="ko-KR" altLang="en-US" smtClean="0"/>
              <a:t>2017-01-09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97007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969D2-A37A-4741-94BF-A0314B026875}" type="datetime1">
              <a:rPr lang="ko-KR" altLang="en-US" smtClean="0"/>
              <a:t>2017-01-09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23176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3D4A6-87CD-43F4-8D3D-B5B36C5D07A8}" type="datetime1">
              <a:rPr lang="ko-KR" altLang="en-US" smtClean="0"/>
              <a:t>2017-01-09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17977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4CDFF-74A9-4F36-8BD3-E23549F7ED15}" type="datetime1">
              <a:rPr lang="ko-KR" altLang="en-US" smtClean="0"/>
              <a:t>2017-01-09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08052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4B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6A9F85-9117-40D7-9280-4295A339E8A6}" type="datetime1">
              <a:rPr lang="ko-KR" altLang="en-US" smtClean="0"/>
              <a:t>2017-01-09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CC80DD-AB2E-4718-90F4-1564A6642A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50176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21.g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hyperlink" Target="https://library.vuforia.com/all-articles" TargetMode="External"/><Relationship Id="rId7" Type="http://schemas.openxmlformats.org/officeDocument/2006/relationships/image" Target="../media/image2.png"/><Relationship Id="rId2" Type="http://schemas.openxmlformats.org/officeDocument/2006/relationships/hyperlink" Target="https://unity3d.com/kr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www.vizyoshinaga.sakura.ne.jp/publication/" TargetMode="External"/><Relationship Id="rId5" Type="http://schemas.openxmlformats.org/officeDocument/2006/relationships/hyperlink" Target="https://www.leap-motion.kr/index.php/forum-dev" TargetMode="External"/><Relationship Id="rId4" Type="http://schemas.openxmlformats.org/officeDocument/2006/relationships/hyperlink" Target="https://www.leapmotion.com/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3.png"/><Relationship Id="rId4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/>
        </p:nvSpPr>
        <p:spPr>
          <a:xfrm>
            <a:off x="323527" y="1681928"/>
            <a:ext cx="8552235" cy="2808312"/>
          </a:xfrm>
          <a:prstGeom prst="roundRect">
            <a:avLst/>
          </a:prstGeom>
          <a:solidFill>
            <a:srgbClr val="F2E5D4"/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3200" dirty="0" err="1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립모션과</a:t>
            </a:r>
            <a:r>
              <a:rPr lang="ko-KR" altLang="en-US" sz="32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증강현</a:t>
            </a:r>
            <a:r>
              <a:rPr lang="ko-KR" altLang="en-US" sz="32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실</a:t>
            </a:r>
            <a:r>
              <a:rPr lang="ko-KR" altLang="en-US" sz="32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을 이용한 </a:t>
            </a:r>
            <a:endParaRPr lang="en-US" altLang="ko-KR" sz="3200" dirty="0" smtClean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pPr algn="ctr"/>
            <a:r>
              <a:rPr lang="ko-KR" altLang="en-US" sz="32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아동 미술 교육 보조 도구</a:t>
            </a:r>
            <a:endParaRPr lang="en-US" altLang="ko-KR" sz="3200" dirty="0" smtClean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pPr algn="ctr"/>
            <a:r>
              <a:rPr lang="en-US" altLang="ko-KR" sz="25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A</a:t>
            </a:r>
            <a:r>
              <a:rPr lang="en-US" altLang="ko-KR" sz="25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rt Education Assistance Tool For Children Using Leap Motion and </a:t>
            </a:r>
            <a:r>
              <a:rPr lang="en-US" altLang="ko-KR" sz="2500" dirty="0" err="1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Augumenting</a:t>
            </a:r>
            <a:r>
              <a:rPr lang="en-US" altLang="ko-KR" sz="25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Reality System </a:t>
            </a:r>
            <a:endParaRPr lang="ko-KR" altLang="en-US" sz="25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t>1</a:t>
            </a:fld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4610818" y="4735860"/>
            <a:ext cx="4276118" cy="1584367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지도교수 </a:t>
            </a:r>
            <a:r>
              <a:rPr lang="en-US" altLang="ko-KR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: </a:t>
            </a:r>
            <a:r>
              <a:rPr lang="ko-KR" altLang="en-US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한경숙</a:t>
            </a:r>
            <a:endParaRPr lang="en-US" altLang="ko-KR" sz="2400" dirty="0" smtClean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pPr algn="ctr"/>
            <a:r>
              <a:rPr lang="en-US" altLang="ko-KR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2008154008 </a:t>
            </a:r>
            <a:r>
              <a:rPr lang="ko-KR" altLang="en-US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민영진</a:t>
            </a:r>
            <a:endParaRPr lang="en-US" altLang="ko-KR" sz="2400" dirty="0" smtClean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pPr algn="ctr"/>
            <a:r>
              <a:rPr lang="en-US" altLang="ko-KR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2011150012</a:t>
            </a:r>
            <a:r>
              <a:rPr lang="ko-KR" altLang="en-US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김현진</a:t>
            </a:r>
            <a:endParaRPr lang="en-US" altLang="ko-KR" sz="2400" dirty="0" smtClean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pPr algn="ctr"/>
            <a:r>
              <a:rPr lang="en-US" altLang="ko-KR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2012152048 </a:t>
            </a:r>
            <a:r>
              <a:rPr lang="ko-KR" altLang="en-US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홍윤표</a:t>
            </a:r>
            <a:endParaRPr lang="en-US" altLang="ko-KR" sz="2400" dirty="0" smtClean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4" name="AutoShape 2" descr="kpu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" name="AutoShape 4" descr="kpu에 대한 이미지 검색결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" name="AutoShape 6" descr="kpu에 대한 이미지 검색결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" name="AutoShape 8" descr="kpu에 대한 이미지 검색결과"/>
          <p:cNvSpPr>
            <a:spLocks noChangeAspect="1" noChangeArrowheads="1"/>
          </p:cNvSpPr>
          <p:nvPr/>
        </p:nvSpPr>
        <p:spPr bwMode="auto">
          <a:xfrm>
            <a:off x="6254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033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613372" y="307057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직사각형 14"/>
          <p:cNvSpPr/>
          <p:nvPr/>
        </p:nvSpPr>
        <p:spPr>
          <a:xfrm>
            <a:off x="504107" y="5733256"/>
            <a:ext cx="2267693" cy="56838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종합설계제안서</a:t>
            </a:r>
            <a:endParaRPr lang="en-US" altLang="ko-KR" sz="2400" dirty="0" smtClean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66414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모서리가 둥근 직사각형 9"/>
          <p:cNvSpPr/>
          <p:nvPr/>
        </p:nvSpPr>
        <p:spPr>
          <a:xfrm>
            <a:off x="323528" y="1124744"/>
            <a:ext cx="8552235" cy="5335893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755810" y="188640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시스템 수행 시나리오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pic>
        <p:nvPicPr>
          <p:cNvPr id="8" name="Picture 4" descr="C:\Users\HYP\Desktop\어피치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9184" y="-154349"/>
            <a:ext cx="1647825" cy="159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746003" y="1358997"/>
            <a:ext cx="5328592" cy="396043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1. </a:t>
            </a:r>
            <a:r>
              <a:rPr lang="ko-KR" altLang="en-US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좌표 인식을 통한 </a:t>
            </a:r>
            <a:r>
              <a:rPr lang="en-US" altLang="ko-KR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3D </a:t>
            </a:r>
            <a:r>
              <a:rPr lang="ko-KR" altLang="en-US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그림</a:t>
            </a:r>
            <a:endParaRPr lang="en-US" altLang="ko-KR" sz="2400" dirty="0" smtClean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pic>
        <p:nvPicPr>
          <p:cNvPr id="3076" name="Picture 4" descr="C:\Users\HYP\Desktop\anime2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003" y="2060848"/>
            <a:ext cx="7632848" cy="388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C:\Users\HYP\Documents\카카오톡 받은 파일\KakaoTalk_20161129_183250265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264" y="-59050"/>
            <a:ext cx="2195736" cy="2806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8481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모서리가 둥근 직사각형 9"/>
          <p:cNvSpPr/>
          <p:nvPr/>
        </p:nvSpPr>
        <p:spPr>
          <a:xfrm>
            <a:off x="323528" y="1124744"/>
            <a:ext cx="8552235" cy="5335893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755810" y="188640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시스템 수행 시나리오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pic>
        <p:nvPicPr>
          <p:cNvPr id="8" name="Picture 4" descr="C:\Users\HYP\Desktop\어피치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9184" y="-154349"/>
            <a:ext cx="1647825" cy="159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746003" y="1358997"/>
            <a:ext cx="5328592" cy="396043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2. </a:t>
            </a:r>
            <a:r>
              <a:rPr lang="en-US" altLang="ko-KR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3D </a:t>
            </a:r>
            <a:r>
              <a:rPr lang="ko-KR" altLang="en-US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모</a:t>
            </a:r>
            <a:r>
              <a:rPr lang="ko-KR" altLang="en-US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델</a:t>
            </a:r>
            <a:r>
              <a:rPr lang="ko-KR" altLang="en-US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따라 그리기</a:t>
            </a:r>
            <a:endParaRPr lang="en-US" altLang="ko-KR" sz="24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1" name="정육면체 10"/>
          <p:cNvSpPr/>
          <p:nvPr/>
        </p:nvSpPr>
        <p:spPr>
          <a:xfrm>
            <a:off x="2176114" y="1988840"/>
            <a:ext cx="4608512" cy="4066334"/>
          </a:xfrm>
          <a:prstGeom prst="cub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2207737" y="2996952"/>
            <a:ext cx="3516392" cy="3058222"/>
          </a:xfrm>
          <a:prstGeom prst="rect">
            <a:avLst/>
          </a:prstGeom>
          <a:noFill/>
          <a:ln w="57150">
            <a:prstDash val="sys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Picture 2" descr="C:\Users\HYP\Desktop\손가락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8642" y="2996952"/>
            <a:ext cx="1358190" cy="1595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C:\Users\HYP\Documents\카카오톡 받은 파일\KakaoTalk_20161129_183250265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264" y="-59050"/>
            <a:ext cx="2195736" cy="2806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2810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-0.00069 L 0.38594 -0.00069 " pathEditMode="relative" rAng="0" ptsTypes="AA">
                                      <p:cBhvr>
                                        <p:cTn id="6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28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500"/>
                            </p:stCondLst>
                            <p:childTnLst>
                              <p:par>
                                <p:cTn id="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8594 -0.00069 L 0.38594 0.43987 " pathEditMode="relative" rAng="0" ptsTypes="AA">
                                      <p:cBhvr>
                                        <p:cTn id="9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20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000"/>
                            </p:stCondLst>
                            <p:childTnLst>
                              <p:par>
                                <p:cTn id="11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8594 0.43987 L 5.55556E-7 0.43987 " pathEditMode="relative" rAng="0" ptsTypes="AA">
                                      <p:cBhvr>
                                        <p:cTn id="12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30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4500"/>
                            </p:stCondLst>
                            <p:childTnLst>
                              <p:par>
                                <p:cTn id="14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0.43987 L 5.55556E-7 -0.00069 " pathEditMode="relative" rAng="0" ptsTypes="AA">
                                      <p:cBhvr>
                                        <p:cTn id="15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204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모서리가 둥근 직사각형 9"/>
          <p:cNvSpPr/>
          <p:nvPr/>
        </p:nvSpPr>
        <p:spPr>
          <a:xfrm>
            <a:off x="323528" y="1124744"/>
            <a:ext cx="8552235" cy="5335893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755810" y="188640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시스템 수행 시나리오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pic>
        <p:nvPicPr>
          <p:cNvPr id="8" name="Picture 4" descr="C:\Users\HYP\Desktop\어피치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9184" y="-154349"/>
            <a:ext cx="1647825" cy="159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746003" y="1358997"/>
            <a:ext cx="5328592" cy="396043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3. </a:t>
            </a:r>
            <a:r>
              <a:rPr lang="ko-KR" altLang="en-US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좌표를 꼭지점 삼아서 만든 </a:t>
            </a:r>
            <a:r>
              <a:rPr lang="en-US" altLang="ko-KR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3D </a:t>
            </a:r>
            <a:r>
              <a:rPr lang="ko-KR" altLang="en-US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도형</a:t>
            </a:r>
            <a:endParaRPr lang="en-US" altLang="ko-KR" sz="24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1" name="정육면체 10"/>
          <p:cNvSpPr/>
          <p:nvPr/>
        </p:nvSpPr>
        <p:spPr>
          <a:xfrm>
            <a:off x="2176114" y="1988840"/>
            <a:ext cx="4608512" cy="4066334"/>
          </a:xfrm>
          <a:prstGeom prst="cub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2" name="Picture 2" descr="C:\Users\HYP\Desktop\손가락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0550" y="5013176"/>
            <a:ext cx="1358190" cy="1595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C:\Users\HYP\Documents\카카오톡 받은 파일\KakaoTalk_20161129_183250265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264" y="-59050"/>
            <a:ext cx="2195736" cy="2806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정육면체 13"/>
          <p:cNvSpPr/>
          <p:nvPr/>
        </p:nvSpPr>
        <p:spPr>
          <a:xfrm>
            <a:off x="2207737" y="2276872"/>
            <a:ext cx="3084343" cy="2736304"/>
          </a:xfrm>
          <a:prstGeom prst="cube">
            <a:avLst/>
          </a:prstGeom>
          <a:solidFill>
            <a:schemeClr val="lt1">
              <a:alpha val="25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5" name="Picture 2" descr="C:\Users\HYP\Desktop\손가락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7019" y="2995058"/>
            <a:ext cx="1358190" cy="1595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0304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1.51711E-6 L 0.12309 0.1526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46" y="763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2000" fill="hold"/>
                                        <p:tgtEl>
                                          <p:spTgt spid="1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451 -0.01873 L 0.08333 0.06499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92" y="418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 animBg="1"/>
      <p:bldP spid="14" grpId="1" animBg="1"/>
      <p:bldP spid="14" grpId="2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모서리가 둥근 직사각형 9"/>
          <p:cNvSpPr/>
          <p:nvPr/>
        </p:nvSpPr>
        <p:spPr>
          <a:xfrm>
            <a:off x="323528" y="1124744"/>
            <a:ext cx="8552235" cy="5335893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 smtClean="0">
                <a:solidFill>
                  <a:prstClr val="white"/>
                </a:solidFill>
              </a:rPr>
              <a:t> 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755810" y="188640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solidFill>
                  <a:prstClr val="white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시스템 수행 시나리오</a:t>
            </a:r>
            <a:endParaRPr lang="ko-KR" altLang="en-US" sz="4000" dirty="0">
              <a:solidFill>
                <a:prstClr val="white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pic>
        <p:nvPicPr>
          <p:cNvPr id="8" name="Picture 4" descr="C:\Users\HYP\Desktop\어피치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9184" y="-154349"/>
            <a:ext cx="1647825" cy="159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746003" y="1358997"/>
            <a:ext cx="5328592" cy="396043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black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3. </a:t>
            </a:r>
            <a:r>
              <a:rPr lang="ko-KR" altLang="en-US" sz="2400" dirty="0">
                <a:solidFill>
                  <a:prstClr val="black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좌표를 꼭지점 삼아서 만든 </a:t>
            </a:r>
            <a:r>
              <a:rPr lang="en-US" altLang="ko-KR" sz="2400" dirty="0">
                <a:solidFill>
                  <a:prstClr val="black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3D </a:t>
            </a:r>
            <a:r>
              <a:rPr lang="ko-KR" altLang="en-US" sz="2400" dirty="0">
                <a:solidFill>
                  <a:prstClr val="black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도형</a:t>
            </a:r>
            <a:endParaRPr lang="en-US" altLang="ko-KR" sz="2400" dirty="0">
              <a:solidFill>
                <a:prstClr val="black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pic>
        <p:nvPicPr>
          <p:cNvPr id="6" name="Picture 2" descr="C:\Users\HYP\Documents\카카오톡 받은 파일\KakaoTalk_20161129_18325026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264" y="-59050"/>
            <a:ext cx="2195736" cy="2806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012" y="1557018"/>
            <a:ext cx="4113642" cy="43721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 descr="C:\Users\USER\Documents\카카오톡 받은 파일\star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76" t="35239" r="34924" b="35461"/>
          <a:stretch/>
        </p:blipFill>
        <p:spPr bwMode="auto">
          <a:xfrm>
            <a:off x="1043608" y="1745555"/>
            <a:ext cx="3744416" cy="397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C:\Users\HYP\Desktop\손가락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269061"/>
            <a:ext cx="1358190" cy="1595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0775" y="3718681"/>
            <a:ext cx="1358900" cy="1597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73027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4.07407E-6 C 0.0125 0.00625 0.02032 0.02338 0.03125 0.03473 C 0.03959 0.04306 0.04723 0.05255 0.05573 0.06042 C 0.05938 0.06366 0.06389 0.06968 0.06771 0.07199 C 0.07032 0.07362 0.07327 0.07315 0.07605 0.07454 C 0.08195 0.07732 0.08785 0.0794 0.09393 0.08102 C 0.09584 0.08542 0.09723 0.08704 0.1007 0.08866 C 0.10539 0.09607 0.1125 0.09375 0.11598 0.09908 " pathEditMode="relative" rAng="0" ptsTypes="fffffffA">
                                      <p:cBhvr>
                                        <p:cTn id="6" dur="2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799" y="4954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8.51852E-6 C -0.01354 -0.00046 -0.02709 -0.00046 -0.04063 -0.00138 C -0.04479 -0.00161 -0.04914 -0.00416 -0.05313 -0.00555 C -0.05591 -0.00648 -0.06146 -0.00833 -0.06146 -0.00833 C -0.07049 -0.0162 -0.05903 -0.00671 -0.06771 -0.01249 C -0.07153 -0.01504 -0.07309 -0.01898 -0.07709 -0.02083 C -0.07865 -0.02731 -0.08091 -0.0287 -0.08438 -0.03333 " pathEditMode="relative" ptsTypes="ffffffA">
                                      <p:cBhvr>
                                        <p:cTn id="13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100"/>
                            </p:stCondLst>
                            <p:childTnLst>
                              <p:par>
                                <p:cTn id="18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모서리가 둥근 직사각형 9"/>
          <p:cNvSpPr/>
          <p:nvPr/>
        </p:nvSpPr>
        <p:spPr>
          <a:xfrm>
            <a:off x="323528" y="1124744"/>
            <a:ext cx="8552235" cy="5335893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755810" y="188640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시스템 수행 시나리오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pic>
        <p:nvPicPr>
          <p:cNvPr id="8" name="Picture 4" descr="C:\Users\HYP\Desktop\어피치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9184" y="-154349"/>
            <a:ext cx="1647825" cy="159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746003" y="1358997"/>
            <a:ext cx="5328592" cy="396043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3</a:t>
            </a:r>
            <a:r>
              <a:rPr lang="en-US" altLang="ko-KR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. </a:t>
            </a:r>
            <a:r>
              <a:rPr lang="ko-KR" altLang="en-US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좌표를 꼭지점 삼아서 만든 </a:t>
            </a:r>
            <a:r>
              <a:rPr lang="en-US" altLang="ko-KR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3D </a:t>
            </a:r>
            <a:r>
              <a:rPr lang="ko-KR" altLang="en-US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도형</a:t>
            </a:r>
            <a:endParaRPr lang="en-US" altLang="ko-KR" sz="24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pic>
        <p:nvPicPr>
          <p:cNvPr id="4098" name="Picture 2" descr="C:\Users\HYP\Desktop\anime3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002" y="2018694"/>
            <a:ext cx="7714429" cy="4029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C:\Users\HYP\Documents\카카오톡 받은 파일\KakaoTalk_20161129_183250265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264" y="-59050"/>
            <a:ext cx="2195736" cy="2806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1389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모서리가 둥근 직사각형 9"/>
          <p:cNvSpPr/>
          <p:nvPr/>
        </p:nvSpPr>
        <p:spPr>
          <a:xfrm>
            <a:off x="323528" y="1124744"/>
            <a:ext cx="8552235" cy="5335893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Picture 2" descr="C:\Users\HYP\Documents\카카오톡 받은 파일\KakaoTalk_20161129_18325026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264" y="-59050"/>
            <a:ext cx="2195736" cy="2806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755810" y="188640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시스템 수행 시나리오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pic>
        <p:nvPicPr>
          <p:cNvPr id="8" name="Picture 4" descr="C:\Users\HYP\Desktop\어피치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9184" y="-154349"/>
            <a:ext cx="1647825" cy="159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746003" y="1358997"/>
            <a:ext cx="5328592" cy="396043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4</a:t>
            </a:r>
            <a:r>
              <a:rPr lang="en-US" altLang="ko-KR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. </a:t>
            </a:r>
            <a:r>
              <a:rPr lang="ko-KR" altLang="en-US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색이 칠해지지 않은 </a:t>
            </a:r>
            <a:r>
              <a:rPr lang="ko-KR" altLang="en-US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모델 </a:t>
            </a:r>
            <a:r>
              <a:rPr lang="ko-KR" altLang="en-US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색상 </a:t>
            </a:r>
            <a:r>
              <a:rPr lang="ko-KR" altLang="en-US" sz="2400" dirty="0" err="1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매핑</a:t>
            </a:r>
            <a:endParaRPr lang="en-US" altLang="ko-KR" sz="24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3" name="정육면체 2"/>
          <p:cNvSpPr/>
          <p:nvPr/>
        </p:nvSpPr>
        <p:spPr>
          <a:xfrm>
            <a:off x="2176114" y="1988840"/>
            <a:ext cx="4608512" cy="4066334"/>
          </a:xfrm>
          <a:prstGeom prst="cub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2187989" y="3031122"/>
            <a:ext cx="3548014" cy="29862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  </a:t>
            </a:r>
            <a:endParaRPr lang="ko-KR" altLang="en-US" dirty="0"/>
          </a:p>
        </p:txBody>
      </p:sp>
      <p:pic>
        <p:nvPicPr>
          <p:cNvPr id="5122" name="Picture 2" descr="C:\Users\HYP\Desktop\색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728" y="2204864"/>
            <a:ext cx="558800" cy="210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C:\Users\HYP\Desktop\손가락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3068960"/>
            <a:ext cx="1358190" cy="1595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7711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781 4.0148E-6 L -0.16875 0.0936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056" y="46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6875 0.09366 L 0.00451 0.06221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663" y="-157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47 0.06221 L 0.08316 -0.0007 " pathEditMode="relative" rAng="0" ptsTypes="AA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23" y="-314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8316 -0.0007 L -0.00347 0.17761 " pathEditMode="relative" rAng="0" ptsTypes="AA">
                                      <p:cBhvr>
                                        <p:cTn id="1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340" y="890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47 0.17761 L 0.21701 -0.0007 " pathEditMode="relative" rAng="0" ptsTypes="AA">
                                      <p:cBhvr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024" y="-892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1701 -0.0007 L 0.14618 0.2722 " pathEditMode="relative" rAng="0" ptsTypes="AA">
                                      <p:cBhvr>
                                        <p:cTn id="2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42" y="1364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00"/>
                            </p:stCondLst>
                            <p:childTnLst>
                              <p:par>
                                <p:cTn id="24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4618 0.2722 L 0.31944 0.13575 " pathEditMode="relative" rAng="0" ptsTypes="AA">
                                      <p:cBhvr>
                                        <p:cTn id="2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663" y="-68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0"/>
                            </p:stCondLst>
                            <p:childTnLst>
                              <p:par>
                                <p:cTn id="27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1944 0.13575 L 0.30364 0.30365 " pathEditMode="relative" rAng="0" ptsTypes="AA">
                                      <p:cBhvr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99" y="83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60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모서리가 둥근 직사각형 9"/>
          <p:cNvSpPr/>
          <p:nvPr/>
        </p:nvSpPr>
        <p:spPr>
          <a:xfrm>
            <a:off x="323528" y="1124744"/>
            <a:ext cx="8552235" cy="5335893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Picture 2" descr="C:\Users\HYP\Documents\카카오톡 받은 파일\KakaoTalk_20161129_18325026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264" y="-59050"/>
            <a:ext cx="2195736" cy="2806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755810" y="188640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시스템 수행 시나리오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pic>
        <p:nvPicPr>
          <p:cNvPr id="8" name="Picture 4" descr="C:\Users\HYP\Desktop\어피치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9184" y="-154349"/>
            <a:ext cx="1647825" cy="159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746003" y="1358997"/>
            <a:ext cx="5328592" cy="396043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5</a:t>
            </a:r>
            <a:r>
              <a:rPr lang="en-US" altLang="ko-KR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. </a:t>
            </a:r>
            <a:r>
              <a:rPr lang="ko-KR" altLang="en-US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완성된 그림이 움직임 표현</a:t>
            </a:r>
            <a:endParaRPr lang="en-US" altLang="ko-KR" sz="24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pic>
        <p:nvPicPr>
          <p:cNvPr id="7170" name="Picture 2" descr="C:\Users\HYP\Desktop\R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0662" y="2348880"/>
            <a:ext cx="2097031" cy="3400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3" descr="C:\Users\HYP\Desktop\RORO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0049" y="2348880"/>
            <a:ext cx="2138256" cy="3467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C:\Users\HYP\Desktop\손가락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6919" y="2631368"/>
            <a:ext cx="1358190" cy="1595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2781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2.53469E-6 C 0.05173 2.53469E-6 0.09461 0.0407 0.09461 0.09019 C 0.09461 0.14916 0.04722 0.17044 0.01875 0.17969 L -0.01875 0.18871 C -0.04723 0.1975 -0.09428 0.22016 -0.09428 0.287 C -0.09428 0.32909 -0.05174 0.37766 4.72222E-6 0.37766 C 0.05173 0.37766 0.09461 0.32909 0.09461 0.287 C 0.09461 0.22016 0.04722 0.1975 0.01875 0.18871 L -0.01875 0.17969 C -0.04723 0.17044 -0.09428 0.14916 -0.09428 0.09019 C -0.09428 0.0407 -0.05174 2.53469E-6 4.72222E-6 2.53469E-6 Z " pathEditMode="relative" rAng="0" ptsTypes="ffFffffFfff">
                                      <p:cBhvr>
                                        <p:cTn id="9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887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0"/>
                            </p:stCondLst>
                            <p:childTnLst>
                              <p:par>
                                <p:cTn id="1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모서리가 둥근 직사각형 9"/>
          <p:cNvSpPr/>
          <p:nvPr/>
        </p:nvSpPr>
        <p:spPr>
          <a:xfrm>
            <a:off x="323528" y="1124744"/>
            <a:ext cx="8552235" cy="5335893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755810" y="188640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시스템 수행 시나리오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pic>
        <p:nvPicPr>
          <p:cNvPr id="8" name="Picture 4" descr="C:\Users\HYP\Desktop\어피치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9184" y="-154349"/>
            <a:ext cx="1647825" cy="159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746003" y="1358997"/>
            <a:ext cx="5328592" cy="396043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5</a:t>
            </a:r>
            <a:r>
              <a:rPr lang="en-US" altLang="ko-KR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. </a:t>
            </a:r>
            <a:r>
              <a:rPr lang="ko-KR" altLang="en-US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완성된 그림이 움직임 표현</a:t>
            </a:r>
            <a:endParaRPr lang="en-US" altLang="ko-KR" sz="24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pic>
        <p:nvPicPr>
          <p:cNvPr id="1026" name="Picture 2" descr="C:\Users\HYP\Desktop\robojump2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916832"/>
            <a:ext cx="7128792" cy="4248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C:\Users\HYP\Documents\카카오톡 받은 파일\KakaoTalk_20161129_183250265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264" y="-59050"/>
            <a:ext cx="2195736" cy="2806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2560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755810" y="188640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시스템 수행 시나리오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323528" y="1124744"/>
            <a:ext cx="8552235" cy="5335893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9" name="Picture 2" descr="C:\Users\HYP\Documents\카카오톡 받은 파일\KakaoTalk_20161129_18325026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264" y="-59050"/>
            <a:ext cx="2195736" cy="2806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C:\Users\HYP\Desktop\어피치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9184" y="-154349"/>
            <a:ext cx="1647825" cy="159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Users\HYP\Desktop\움직임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3281" y="1124743"/>
            <a:ext cx="6552728" cy="5273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74547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755576" y="116632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시스템 구성도</a:t>
            </a:r>
          </a:p>
        </p:txBody>
      </p:sp>
      <p:sp>
        <p:nvSpPr>
          <p:cNvPr id="5" name="모서리가 둥근 직사각형 4"/>
          <p:cNvSpPr/>
          <p:nvPr/>
        </p:nvSpPr>
        <p:spPr>
          <a:xfrm>
            <a:off x="323527" y="904808"/>
            <a:ext cx="8552235" cy="5688631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827584" y="1124744"/>
            <a:ext cx="7560840" cy="18002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3388808" y="1240185"/>
            <a:ext cx="0" cy="1152128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827584" y="3068960"/>
            <a:ext cx="2448272" cy="328739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3491880" y="3068960"/>
            <a:ext cx="4896544" cy="328739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Picture 2" descr="C:\Users\HYP\Desktop\시스템 구성도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893" y="971768"/>
            <a:ext cx="7833501" cy="5657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C:\Users\HYP\Desktop\어피치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005" y="-171400"/>
            <a:ext cx="1647825" cy="159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2163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755576" y="476672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목차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23528" y="1484784"/>
            <a:ext cx="8552235" cy="5112568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1895968" y="1714537"/>
            <a:ext cx="5733994" cy="41220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종합설계 개요</a:t>
            </a:r>
            <a:endParaRPr lang="ko-KR" altLang="en-US" sz="2500" dirty="0"/>
          </a:p>
        </p:txBody>
      </p:sp>
      <p:sp>
        <p:nvSpPr>
          <p:cNvPr id="8" name="다이아몬드 7"/>
          <p:cNvSpPr/>
          <p:nvPr/>
        </p:nvSpPr>
        <p:spPr>
          <a:xfrm>
            <a:off x="1507279" y="1605519"/>
            <a:ext cx="743551" cy="685082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1</a:t>
            </a:r>
            <a:endParaRPr lang="ko-KR" altLang="en-US" sz="25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pic>
        <p:nvPicPr>
          <p:cNvPr id="6" name="Picture 2" descr="C:\Users\HYP\Documents\카카오톡 받은 파일\KakaoTalk_20161129_18325026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264" y="-59050"/>
            <a:ext cx="2195736" cy="2806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1895968" y="2889946"/>
            <a:ext cx="5733994" cy="412203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시스템 수행 시나리오</a:t>
            </a:r>
            <a:endParaRPr lang="ko-KR" altLang="en-US" sz="2500" dirty="0"/>
          </a:p>
        </p:txBody>
      </p:sp>
      <p:sp>
        <p:nvSpPr>
          <p:cNvPr id="21" name="모서리가 둥근 직사각형 20"/>
          <p:cNvSpPr/>
          <p:nvPr/>
        </p:nvSpPr>
        <p:spPr>
          <a:xfrm>
            <a:off x="1895968" y="2313882"/>
            <a:ext cx="5733994" cy="412203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관련 연구 및 사례</a:t>
            </a:r>
            <a:endParaRPr lang="ko-KR" altLang="en-US" sz="2500" dirty="0"/>
          </a:p>
        </p:txBody>
      </p:sp>
      <p:sp>
        <p:nvSpPr>
          <p:cNvPr id="22" name="다이아몬드 21"/>
          <p:cNvSpPr/>
          <p:nvPr/>
        </p:nvSpPr>
        <p:spPr>
          <a:xfrm>
            <a:off x="1507279" y="2204864"/>
            <a:ext cx="743551" cy="685082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2</a:t>
            </a:r>
            <a:endParaRPr lang="ko-KR" altLang="en-US" sz="25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1905762" y="4077072"/>
            <a:ext cx="5733994" cy="41220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개발 환경 및 개발 방법</a:t>
            </a:r>
            <a:endParaRPr lang="ko-KR" altLang="en-US" sz="2500" dirty="0"/>
          </a:p>
        </p:txBody>
      </p:sp>
      <p:sp>
        <p:nvSpPr>
          <p:cNvPr id="25" name="모서리가 둥근 직사각형 24"/>
          <p:cNvSpPr/>
          <p:nvPr/>
        </p:nvSpPr>
        <p:spPr>
          <a:xfrm>
            <a:off x="1895968" y="3466010"/>
            <a:ext cx="5733994" cy="412203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시스템 구성도</a:t>
            </a:r>
            <a:endParaRPr lang="ko-KR" altLang="en-US" sz="2500" dirty="0"/>
          </a:p>
        </p:txBody>
      </p:sp>
      <p:sp>
        <p:nvSpPr>
          <p:cNvPr id="27" name="모서리가 둥근 직사각형 26"/>
          <p:cNvSpPr/>
          <p:nvPr/>
        </p:nvSpPr>
        <p:spPr>
          <a:xfrm>
            <a:off x="1905762" y="4690146"/>
            <a:ext cx="5733994" cy="412203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업무 분담</a:t>
            </a:r>
            <a:endParaRPr lang="ko-KR" altLang="en-US" sz="2500" dirty="0"/>
          </a:p>
        </p:txBody>
      </p:sp>
      <p:sp>
        <p:nvSpPr>
          <p:cNvPr id="29" name="모서리가 둥근 직사각형 28"/>
          <p:cNvSpPr/>
          <p:nvPr/>
        </p:nvSpPr>
        <p:spPr>
          <a:xfrm>
            <a:off x="1912882" y="5288329"/>
            <a:ext cx="5733994" cy="412203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종합설계 수행일정</a:t>
            </a:r>
            <a:endParaRPr lang="ko-KR" altLang="en-US" sz="2500" dirty="0"/>
          </a:p>
        </p:txBody>
      </p:sp>
      <p:sp>
        <p:nvSpPr>
          <p:cNvPr id="31" name="모서리가 둥근 직사각형 30"/>
          <p:cNvSpPr/>
          <p:nvPr/>
        </p:nvSpPr>
        <p:spPr>
          <a:xfrm>
            <a:off x="1912882" y="5864257"/>
            <a:ext cx="5733994" cy="412203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필요 기술 및 참고문헌</a:t>
            </a:r>
            <a:endParaRPr lang="ko-KR" altLang="en-US" sz="2500" dirty="0"/>
          </a:p>
        </p:txBody>
      </p:sp>
      <p:sp>
        <p:nvSpPr>
          <p:cNvPr id="20" name="다이아몬드 19"/>
          <p:cNvSpPr/>
          <p:nvPr/>
        </p:nvSpPr>
        <p:spPr>
          <a:xfrm>
            <a:off x="1507279" y="2780928"/>
            <a:ext cx="743551" cy="685082"/>
          </a:xfrm>
          <a:prstGeom prst="diamond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3</a:t>
            </a:r>
            <a:endParaRPr lang="ko-KR" altLang="en-US" sz="25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26" name="다이아몬드 25"/>
          <p:cNvSpPr/>
          <p:nvPr/>
        </p:nvSpPr>
        <p:spPr>
          <a:xfrm>
            <a:off x="1507279" y="3356992"/>
            <a:ext cx="743551" cy="685082"/>
          </a:xfrm>
          <a:prstGeom prst="diamon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4</a:t>
            </a:r>
            <a:endParaRPr lang="ko-KR" altLang="en-US" sz="25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24" name="다이아몬드 23"/>
          <p:cNvSpPr/>
          <p:nvPr/>
        </p:nvSpPr>
        <p:spPr>
          <a:xfrm>
            <a:off x="1517073" y="3968054"/>
            <a:ext cx="743551" cy="685082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5</a:t>
            </a:r>
            <a:endParaRPr lang="ko-KR" altLang="en-US" sz="25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28" name="다이아몬드 27"/>
          <p:cNvSpPr/>
          <p:nvPr/>
        </p:nvSpPr>
        <p:spPr>
          <a:xfrm>
            <a:off x="1517073" y="4581128"/>
            <a:ext cx="743551" cy="685082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6</a:t>
            </a:r>
            <a:endParaRPr lang="ko-KR" altLang="en-US" sz="25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30" name="다이아몬드 29"/>
          <p:cNvSpPr/>
          <p:nvPr/>
        </p:nvSpPr>
        <p:spPr>
          <a:xfrm>
            <a:off x="1524193" y="5179311"/>
            <a:ext cx="743551" cy="685082"/>
          </a:xfrm>
          <a:prstGeom prst="diamond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7</a:t>
            </a:r>
            <a:endParaRPr lang="ko-KR" altLang="en-US" sz="25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32" name="다이아몬드 31"/>
          <p:cNvSpPr/>
          <p:nvPr/>
        </p:nvSpPr>
        <p:spPr>
          <a:xfrm>
            <a:off x="1524193" y="5755239"/>
            <a:ext cx="743551" cy="685082"/>
          </a:xfrm>
          <a:prstGeom prst="diamon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8</a:t>
            </a:r>
            <a:endParaRPr lang="ko-KR" altLang="en-US" sz="25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pic>
        <p:nvPicPr>
          <p:cNvPr id="33" name="Picture 4" descr="C:\Users\HYP\Desktop\어피치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-17303"/>
            <a:ext cx="1647825" cy="159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5092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t>20</a:t>
            </a:fld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891637"/>
            <a:ext cx="8568952" cy="5470748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1619672" y="1799116"/>
            <a:ext cx="5976664" cy="2683704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2051720" y="2794296"/>
            <a:ext cx="1440160" cy="5040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 smtClean="0"/>
              <a:t>그림그리기</a:t>
            </a:r>
            <a:endParaRPr lang="ko-KR" altLang="en-US" b="1" dirty="0"/>
          </a:p>
        </p:txBody>
      </p:sp>
      <p:sp>
        <p:nvSpPr>
          <p:cNvPr id="8" name="모서리가 둥근 직사각형 7"/>
          <p:cNvSpPr/>
          <p:nvPr/>
        </p:nvSpPr>
        <p:spPr>
          <a:xfrm>
            <a:off x="3923928" y="2790733"/>
            <a:ext cx="1440160" cy="5040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 smtClean="0"/>
              <a:t>따라그리기</a:t>
            </a:r>
            <a:endParaRPr lang="ko-KR" altLang="en-US" b="1" dirty="0"/>
          </a:p>
        </p:txBody>
      </p:sp>
      <p:sp>
        <p:nvSpPr>
          <p:cNvPr id="9" name="모서리가 둥근 직사각형 8"/>
          <p:cNvSpPr/>
          <p:nvPr/>
        </p:nvSpPr>
        <p:spPr>
          <a:xfrm>
            <a:off x="5796136" y="2826636"/>
            <a:ext cx="1440160" cy="5040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 smtClean="0"/>
              <a:t>도형그리기</a:t>
            </a:r>
            <a:endParaRPr lang="ko-KR" altLang="en-US" b="1" dirty="0"/>
          </a:p>
        </p:txBody>
      </p:sp>
      <p:sp>
        <p:nvSpPr>
          <p:cNvPr id="10" name="모서리가 둥근 직사각형 9"/>
          <p:cNvSpPr/>
          <p:nvPr/>
        </p:nvSpPr>
        <p:spPr>
          <a:xfrm>
            <a:off x="2051720" y="3690732"/>
            <a:ext cx="1440160" cy="5040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/>
              <a:t>색칠하기</a:t>
            </a:r>
            <a:endParaRPr lang="ko-KR" altLang="en-US" b="1" dirty="0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3923928" y="3690732"/>
            <a:ext cx="1440160" cy="5040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/>
              <a:t>움직이기</a:t>
            </a:r>
            <a:endParaRPr lang="ko-KR" altLang="en-US" b="1" dirty="0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5796136" y="3690732"/>
            <a:ext cx="1440160" cy="5040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/>
              <a:t>종료</a:t>
            </a:r>
            <a:endParaRPr lang="ko-KR" altLang="en-US" b="1" dirty="0"/>
          </a:p>
        </p:txBody>
      </p:sp>
      <p:cxnSp>
        <p:nvCxnSpPr>
          <p:cNvPr id="14" name="직선 연결선 13"/>
          <p:cNvCxnSpPr/>
          <p:nvPr/>
        </p:nvCxnSpPr>
        <p:spPr>
          <a:xfrm>
            <a:off x="1619672" y="2492896"/>
            <a:ext cx="597666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419872" y="1890532"/>
            <a:ext cx="226825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 smtClean="0">
                <a:solidFill>
                  <a:schemeClr val="accent1"/>
                </a:solidFill>
              </a:rPr>
              <a:t>CONTENTS</a:t>
            </a:r>
            <a:endParaRPr lang="ko-KR" altLang="en-US" sz="3000" b="1" dirty="0">
              <a:solidFill>
                <a:schemeClr val="accent1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9304" y="3330692"/>
            <a:ext cx="3717032" cy="3717032"/>
          </a:xfrm>
          <a:prstGeom prst="rect">
            <a:avLst/>
          </a:prstGeom>
        </p:spPr>
      </p:pic>
      <p:sp>
        <p:nvSpPr>
          <p:cNvPr id="17" name="모서리가 둥근 직사각형 16"/>
          <p:cNvSpPr/>
          <p:nvPr/>
        </p:nvSpPr>
        <p:spPr>
          <a:xfrm>
            <a:off x="755576" y="116632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User Interface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pic>
        <p:nvPicPr>
          <p:cNvPr id="18" name="Picture 4" descr="C:\Users\HYP\Desktop\어피치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005" y="-171400"/>
            <a:ext cx="1647825" cy="159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9357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t>21</a:t>
            </a:fld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580" y="1020343"/>
            <a:ext cx="8512892" cy="5336007"/>
          </a:xfrm>
          <a:prstGeom prst="rect">
            <a:avLst/>
          </a:prstGeom>
        </p:spPr>
      </p:pic>
      <p:sp>
        <p:nvSpPr>
          <p:cNvPr id="7" name="모서리가 둥근 직사각형 6"/>
          <p:cNvSpPr/>
          <p:nvPr/>
        </p:nvSpPr>
        <p:spPr>
          <a:xfrm>
            <a:off x="611560" y="1349810"/>
            <a:ext cx="1440160" cy="5040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 smtClean="0"/>
              <a:t>그림그리기</a:t>
            </a:r>
            <a:endParaRPr lang="ko-KR" altLang="en-US" b="1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8912" y="2832951"/>
            <a:ext cx="3717032" cy="3717032"/>
          </a:xfrm>
          <a:prstGeom prst="rect">
            <a:avLst/>
          </a:prstGeom>
        </p:spPr>
      </p:pic>
      <p:sp>
        <p:nvSpPr>
          <p:cNvPr id="17" name="모서리가 둥근 직사각형 16"/>
          <p:cNvSpPr/>
          <p:nvPr/>
        </p:nvSpPr>
        <p:spPr>
          <a:xfrm>
            <a:off x="7092280" y="1349810"/>
            <a:ext cx="1440160" cy="5040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/>
              <a:t>메뉴</a:t>
            </a:r>
            <a:endParaRPr lang="ko-KR" altLang="en-US" b="1" dirty="0"/>
          </a:p>
        </p:txBody>
      </p:sp>
      <p:sp>
        <p:nvSpPr>
          <p:cNvPr id="8" name="모서리가 둥근 직사각형 7"/>
          <p:cNvSpPr/>
          <p:nvPr/>
        </p:nvSpPr>
        <p:spPr>
          <a:xfrm>
            <a:off x="755576" y="116632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User Interface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pic>
        <p:nvPicPr>
          <p:cNvPr id="9" name="Picture 4" descr="C:\Users\HYP\Desktop\어피치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005" y="-171400"/>
            <a:ext cx="1647825" cy="159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664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7326" y="1124744"/>
            <a:ext cx="8552235" cy="5335893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28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</a:t>
            </a:r>
            <a:r>
              <a:rPr lang="en-US" altLang="ko-KR" sz="2800" b="1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1. Leap Motion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t>22</a:t>
            </a:fld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764962" y="5589240"/>
            <a:ext cx="5328592" cy="396043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- Leap Motion</a:t>
            </a:r>
            <a:r>
              <a:rPr lang="ko-KR" altLang="en-US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을 이용한 모션 인식</a:t>
            </a:r>
            <a:endParaRPr lang="en-US" altLang="ko-KR" sz="24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2245795"/>
              </p:ext>
            </p:extLst>
          </p:nvPr>
        </p:nvGraphicFramePr>
        <p:xfrm>
          <a:off x="2553286" y="1916832"/>
          <a:ext cx="5763130" cy="324816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65618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10694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77651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케이블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USB</a:t>
                      </a:r>
                      <a:r>
                        <a:rPr lang="en-US" altLang="ko-KR" sz="1500" baseline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2.0(micro USB 3.0 </a:t>
                      </a:r>
                      <a:r>
                        <a:rPr lang="ko-KR" altLang="en-US" sz="1500" baseline="0" dirty="0" err="1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컨넥터</a:t>
                      </a:r>
                      <a:r>
                        <a:rPr lang="en-US" altLang="ko-KR" sz="1500" baseline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)</a:t>
                      </a:r>
                      <a:endParaRPr lang="ko-KR" altLang="en-US" sz="15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70554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최소 시스템</a:t>
                      </a:r>
                      <a:r>
                        <a:rPr lang="ko-KR" altLang="en-US" sz="1600" baseline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</a:t>
                      </a:r>
                      <a:r>
                        <a:rPr lang="ko-KR" altLang="en-US" sz="160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사양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Window7 ,8</a:t>
                      </a:r>
                      <a:r>
                        <a:rPr lang="en-US" altLang="ko-KR" sz="1500" baseline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</a:t>
                      </a:r>
                      <a:r>
                        <a:rPr lang="ko-KR" altLang="en-US" sz="1500" baseline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또는 </a:t>
                      </a:r>
                      <a:r>
                        <a:rPr lang="en-US" altLang="ko-KR" sz="1500" baseline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Mac OS X 10.7 Lion, AMD </a:t>
                      </a:r>
                      <a:r>
                        <a:rPr lang="en-US" altLang="ko-KR" sz="1500" baseline="0" dirty="0" err="1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Phemon</a:t>
                      </a:r>
                      <a:r>
                        <a:rPr lang="en-US" altLang="ko-KR" sz="1500" baseline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, 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aseline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intel core i3, i5, i7 processor 2GB RAM, 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aseline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USB</a:t>
                      </a:r>
                      <a:r>
                        <a:rPr lang="ko-KR" altLang="en-US" sz="1500" baseline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</a:t>
                      </a:r>
                      <a:r>
                        <a:rPr lang="en-US" altLang="ko-KR" sz="1500" baseline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2.0 port, internet connection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7661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소프트웨어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Leap</a:t>
                      </a:r>
                      <a:r>
                        <a:rPr lang="en-US" altLang="ko-KR" sz="1500" baseline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Motion / Airspace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pic>
        <p:nvPicPr>
          <p:cNvPr id="6" name="Picture 2" descr="C:\Users\HYP\Documents\카카오톡 받은 파일\KakaoTalk_20161129_18325026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264" y="0"/>
            <a:ext cx="2195736" cy="2806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모서리가 둥근 직사각형 10"/>
          <p:cNvSpPr/>
          <p:nvPr/>
        </p:nvSpPr>
        <p:spPr>
          <a:xfrm>
            <a:off x="755576" y="188640"/>
            <a:ext cx="6048672" cy="720080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개발 환경 및 방법</a:t>
            </a:r>
          </a:p>
        </p:txBody>
      </p:sp>
      <p:pic>
        <p:nvPicPr>
          <p:cNvPr id="12" name="Picture 4" descr="C:\Users\HYP\Desktop\어피치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0528" y="-173402"/>
            <a:ext cx="1647825" cy="159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C:\Users\HYP\Desktop\시스템 구성도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342" r="66899"/>
          <a:stretch/>
        </p:blipFill>
        <p:spPr bwMode="auto">
          <a:xfrm>
            <a:off x="323528" y="1893001"/>
            <a:ext cx="2148673" cy="3552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9202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755576" y="188640"/>
            <a:ext cx="6048672" cy="720080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개발 환경 및 방법</a:t>
            </a:r>
          </a:p>
        </p:txBody>
      </p:sp>
      <p:sp>
        <p:nvSpPr>
          <p:cNvPr id="5" name="모서리가 둥근 직사각형 4"/>
          <p:cNvSpPr/>
          <p:nvPr/>
        </p:nvSpPr>
        <p:spPr>
          <a:xfrm>
            <a:off x="323528" y="1124744"/>
            <a:ext cx="8552235" cy="5335893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2800" b="1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2. AR </a:t>
            </a:r>
            <a:r>
              <a:rPr lang="en-US" altLang="ko-KR" sz="2800" b="1" dirty="0" err="1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vuforia</a:t>
            </a:r>
            <a:endParaRPr lang="en-US" altLang="ko-KR" sz="2800" b="1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pPr algn="ctr">
              <a:defRPr/>
            </a:pPr>
            <a:endParaRPr lang="en-US" altLang="ko-KR" sz="2400" b="1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pPr algn="ctr">
              <a:defRPr/>
            </a:pPr>
            <a:endParaRPr lang="en-US" altLang="ko-KR" sz="2400" b="1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pPr algn="ctr">
              <a:defRPr/>
            </a:pPr>
            <a:endParaRPr lang="en-US" altLang="ko-KR" sz="2400" b="1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t>23</a:t>
            </a:fld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995418" y="5460214"/>
            <a:ext cx="5328592" cy="828091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- </a:t>
            </a:r>
            <a:r>
              <a:rPr lang="en-US" altLang="ko-KR" sz="2400" dirty="0" err="1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Vuforia</a:t>
            </a:r>
            <a:r>
              <a:rPr lang="ko-KR" altLang="en-US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를 이용하여 </a:t>
            </a:r>
            <a:r>
              <a:rPr lang="en-US" altLang="ko-KR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Marker </a:t>
            </a:r>
            <a:r>
              <a:rPr lang="ko-KR" altLang="en-US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인식</a:t>
            </a:r>
            <a:endParaRPr lang="en-US" altLang="ko-KR" sz="24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en-US" altLang="ko-KR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- </a:t>
            </a:r>
            <a:r>
              <a:rPr lang="ko-KR" altLang="en-US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서버에서 불러온 </a:t>
            </a:r>
            <a:r>
              <a:rPr lang="en-US" altLang="ko-KR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3D </a:t>
            </a:r>
            <a:r>
              <a:rPr lang="ko-KR" altLang="en-US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모델 출력</a:t>
            </a:r>
            <a:endParaRPr lang="en-US" altLang="ko-KR" sz="24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745893"/>
              </p:ext>
            </p:extLst>
          </p:nvPr>
        </p:nvGraphicFramePr>
        <p:xfrm>
          <a:off x="3419872" y="2130082"/>
          <a:ext cx="5130080" cy="3099118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38566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74441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41539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지원 운영체제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Android</a:t>
                      </a:r>
                      <a:r>
                        <a:rPr lang="en-US" altLang="ko-KR" sz="1500" b="0" baseline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, iOS &amp; UWP</a:t>
                      </a:r>
                      <a:endParaRPr lang="ko-KR" altLang="en-US" sz="1500" b="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501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발전 단계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클라우드 인지 서비스 </a:t>
                      </a:r>
                      <a:endParaRPr lang="en-US" altLang="ko-KR" sz="15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10000</a:t>
                      </a:r>
                      <a:r>
                        <a:rPr lang="ko-KR" altLang="en-US" sz="150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이상</a:t>
                      </a:r>
                      <a:r>
                        <a:rPr lang="en-US" altLang="ko-KR" sz="1500" baseline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</a:t>
                      </a:r>
                      <a:r>
                        <a:rPr lang="en-US" altLang="ko-KR" sz="1500" baseline="0" dirty="0" err="1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recos</a:t>
                      </a:r>
                      <a:r>
                        <a:rPr lang="en-US" altLang="ko-KR" sz="1500" baseline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per month 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aseline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100,000</a:t>
                      </a:r>
                      <a:r>
                        <a:rPr lang="ko-KR" altLang="en-US" sz="1500" baseline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이상 </a:t>
                      </a:r>
                      <a:r>
                        <a:rPr lang="en-US" altLang="ko-KR" sz="1500" baseline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Images</a:t>
                      </a:r>
                      <a:endParaRPr lang="ko-KR" altLang="en-US" sz="15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501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VuMark</a:t>
                      </a:r>
                      <a:endParaRPr lang="ko-KR" altLang="en-US" sz="16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100+</a:t>
                      </a:r>
                      <a:r>
                        <a:rPr lang="en-US" altLang="ko-KR" sz="1500" baseline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</a:t>
                      </a:r>
                      <a:r>
                        <a:rPr lang="en-US" altLang="ko-KR" sz="1500" baseline="0" dirty="0" err="1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VuMark</a:t>
                      </a:r>
                      <a:endParaRPr lang="ko-KR" altLang="en-US" sz="15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7472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Advanced</a:t>
                      </a:r>
                      <a:endParaRPr lang="ko-KR" altLang="en-US" sz="16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Cloud Recognition</a:t>
                      </a:r>
                      <a:r>
                        <a:rPr lang="en-US" altLang="ko-KR" sz="1500" baseline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Web API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aseline="0" dirty="0" err="1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VuMark</a:t>
                      </a:r>
                      <a:r>
                        <a:rPr lang="en-US" altLang="ko-KR" sz="1500" baseline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Generation API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aseline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Advanced Camera API</a:t>
                      </a:r>
                      <a:endParaRPr lang="ko-KR" altLang="en-US" sz="15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446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운용 가능 </a:t>
                      </a:r>
                      <a:r>
                        <a:rPr lang="en-US" altLang="ko-KR" sz="160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HW</a:t>
                      </a:r>
                      <a:endParaRPr lang="ko-KR" altLang="en-US" sz="16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Phones, Tablets &amp; Eyewear</a:t>
                      </a:r>
                      <a:endParaRPr lang="ko-KR" altLang="en-US" sz="15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3729875575"/>
                  </a:ext>
                </a:extLst>
              </a:tr>
            </a:tbl>
          </a:graphicData>
        </a:graphic>
      </p:graphicFrame>
      <p:pic>
        <p:nvPicPr>
          <p:cNvPr id="6" name="Picture 2" descr="C:\Users\HYP\Documents\카카오톡 받은 파일\KakaoTalk_20161129_18325026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264" y="0"/>
            <a:ext cx="2195736" cy="2806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C:\Users\HYP\Desktop\어피치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0528" y="-173402"/>
            <a:ext cx="1647825" cy="159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C:\Users\HYP\Desktop\시스템 구성도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59" t="38342" b="4825"/>
          <a:stretch/>
        </p:blipFill>
        <p:spPr bwMode="auto">
          <a:xfrm>
            <a:off x="318796" y="2719545"/>
            <a:ext cx="3047461" cy="2146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7668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3528" y="1124744"/>
            <a:ext cx="8552235" cy="5335893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2800" b="1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3. Unity Personal</a:t>
            </a:r>
          </a:p>
          <a:p>
            <a:pPr algn="ctr">
              <a:defRPr/>
            </a:pPr>
            <a:endParaRPr lang="en-US" altLang="ko-KR" sz="2400" b="1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t>24</a:t>
            </a:fld>
            <a:endParaRPr lang="ko-KR" altLang="en-US"/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4128286"/>
              </p:ext>
            </p:extLst>
          </p:nvPr>
        </p:nvGraphicFramePr>
        <p:xfrm>
          <a:off x="755576" y="3761656"/>
          <a:ext cx="7632848" cy="1974656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73785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89499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74746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운영체제</a:t>
                      </a:r>
                      <a:endParaRPr lang="en-US" altLang="ko-KR" sz="1600" b="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Windows 7 SP1 </a:t>
                      </a:r>
                      <a:r>
                        <a:rPr lang="ko-KR" altLang="en-US" sz="1500" b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이상</a:t>
                      </a:r>
                      <a:r>
                        <a:rPr lang="en-US" altLang="ko-KR" sz="1500" b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, 8, 10  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Mac OS X 10.8 </a:t>
                      </a:r>
                      <a:r>
                        <a:rPr lang="ko-KR" altLang="en-US" sz="1500" b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이상</a:t>
                      </a:r>
                      <a:endParaRPr lang="en-US" altLang="ko-KR" sz="1500" b="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480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GPU</a:t>
                      </a:r>
                      <a:endParaRPr lang="ko-KR" altLang="en-US" sz="1600" b="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DX9 (</a:t>
                      </a:r>
                      <a:r>
                        <a:rPr lang="ko-KR" altLang="en-US" sz="1500" dirty="0" err="1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셰이더</a:t>
                      </a:r>
                      <a:r>
                        <a:rPr lang="ko-KR" altLang="en-US" sz="150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모델 </a:t>
                      </a:r>
                      <a:r>
                        <a:rPr lang="en-US" altLang="ko-KR" sz="150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3.0) </a:t>
                      </a:r>
                      <a:r>
                        <a:rPr lang="ko-KR" altLang="en-US" sz="150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또는 기능 수준 </a:t>
                      </a:r>
                      <a:r>
                        <a:rPr lang="en-US" altLang="ko-KR" sz="150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9.3</a:t>
                      </a:r>
                      <a:r>
                        <a:rPr lang="ko-KR" altLang="en-US" sz="150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을 지원하는 </a:t>
                      </a:r>
                      <a:r>
                        <a:rPr lang="en-US" altLang="ko-KR" sz="150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DX11 </a:t>
                      </a:r>
                      <a:r>
                        <a:rPr lang="ko-KR" altLang="en-US" sz="150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그래픽 카드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7606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안드로이드 </a:t>
                      </a:r>
                      <a:endParaRPr lang="en-US" altLang="ko-KR" sz="1600" b="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개발환경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Android SDK </a:t>
                      </a:r>
                      <a:r>
                        <a:rPr lang="ko-KR" altLang="en-US" sz="150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및 </a:t>
                      </a:r>
                      <a:r>
                        <a:rPr lang="en-US" altLang="ko-KR" sz="150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Java Development Kit(JDK)</a:t>
                      </a:r>
                      <a:endParaRPr lang="ko-KR" altLang="en-US" sz="15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12" name="모서리가 둥근 직사각형 11"/>
          <p:cNvSpPr/>
          <p:nvPr/>
        </p:nvSpPr>
        <p:spPr>
          <a:xfrm>
            <a:off x="755576" y="188640"/>
            <a:ext cx="6048672" cy="720080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개발 환경 및 방법</a:t>
            </a:r>
          </a:p>
        </p:txBody>
      </p:sp>
      <p:pic>
        <p:nvPicPr>
          <p:cNvPr id="13" name="Picture 4" descr="C:\Users\HYP\Desktop\어피치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0528" y="-173402"/>
            <a:ext cx="1647825" cy="159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/>
          <p:cNvSpPr/>
          <p:nvPr/>
        </p:nvSpPr>
        <p:spPr>
          <a:xfrm>
            <a:off x="1165843" y="5877272"/>
            <a:ext cx="5732193" cy="396043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- </a:t>
            </a:r>
            <a:r>
              <a:rPr lang="ko-KR" altLang="en-US" sz="2400" dirty="0" err="1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유니티를</a:t>
            </a:r>
            <a:r>
              <a:rPr lang="ko-KR" altLang="en-US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이용하여 시스템 전반적인 설계</a:t>
            </a:r>
            <a:endParaRPr lang="en-US" altLang="ko-KR" sz="24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917340" y="1804133"/>
            <a:ext cx="7128792" cy="1741499"/>
            <a:chOff x="674870" y="2420888"/>
            <a:chExt cx="7833501" cy="1866463"/>
          </a:xfrm>
        </p:grpSpPr>
        <p:pic>
          <p:nvPicPr>
            <p:cNvPr id="17" name="Picture 2" descr="C:\Users\HYP\Desktop\시스템 구성도.pn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7009"/>
            <a:stretch/>
          </p:blipFill>
          <p:spPr bwMode="auto">
            <a:xfrm>
              <a:off x="674870" y="2420888"/>
              <a:ext cx="7833501" cy="18664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8" name="직선 연결선 17"/>
            <p:cNvCxnSpPr/>
            <p:nvPr/>
          </p:nvCxnSpPr>
          <p:spPr>
            <a:xfrm>
              <a:off x="3347864" y="2708920"/>
              <a:ext cx="0" cy="1152128"/>
            </a:xfrm>
            <a:prstGeom prst="line">
              <a:avLst/>
            </a:prstGeom>
            <a:ln w="38100"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6" name="Picture 2" descr="C:\Users\HYP\Documents\카카오톡 받은 파일\KakaoTalk_20161129_183250265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264" y="0"/>
            <a:ext cx="2195736" cy="2806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036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755576" y="476672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업무 분담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23528" y="1484784"/>
            <a:ext cx="8552235" cy="4975853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t>25</a:t>
            </a:fld>
            <a:endParaRPr lang="ko-KR" altLang="en-US"/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383047"/>
              </p:ext>
            </p:extLst>
          </p:nvPr>
        </p:nvGraphicFramePr>
        <p:xfrm>
          <a:off x="931416" y="1870641"/>
          <a:ext cx="7240993" cy="4204137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904280"/>
                <a:gridCol w="1859529"/>
                <a:gridCol w="2238592"/>
                <a:gridCol w="2238592"/>
              </a:tblGrid>
              <a:tr h="726677"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김현진</a:t>
                      </a:r>
                      <a:endParaRPr lang="ko-KR" altLang="en-US" sz="15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민영진</a:t>
                      </a:r>
                      <a:endParaRPr lang="ko-KR" altLang="en-US" sz="15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홍윤표</a:t>
                      </a:r>
                      <a:endParaRPr lang="ko-KR" altLang="en-US" sz="15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</a:tr>
              <a:tr h="8693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자료수집</a:t>
                      </a:r>
                      <a:endParaRPr lang="en-US" altLang="ko-KR" sz="15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Leap</a:t>
                      </a:r>
                      <a:r>
                        <a:rPr lang="en-US" altLang="ko-KR" sz="1500" baseline="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Motion</a:t>
                      </a:r>
                    </a:p>
                    <a:p>
                      <a:pPr algn="ctr" latinLnBrk="1"/>
                      <a:r>
                        <a:rPr lang="ko-KR" altLang="en-US" sz="1500" baseline="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사용법 및 기능 조사</a:t>
                      </a:r>
                      <a:endParaRPr lang="ko-KR" altLang="en-US" sz="15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AR</a:t>
                      </a:r>
                      <a:r>
                        <a:rPr lang="en-US" altLang="ko-KR" sz="1500" baseline="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</a:t>
                      </a:r>
                      <a:r>
                        <a:rPr lang="ko-KR" altLang="en-US" sz="1500" baseline="0" dirty="0" err="1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뷰포리아</a:t>
                      </a:r>
                      <a:endParaRPr lang="en-US" altLang="ko-KR" sz="1500" baseline="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500" baseline="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사용법 및 기능 조사</a:t>
                      </a:r>
                      <a:endParaRPr lang="ko-KR" altLang="en-US" sz="15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유니티</a:t>
                      </a:r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사용법</a:t>
                      </a:r>
                      <a:endParaRPr lang="en-US" altLang="ko-KR" sz="1500" baseline="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  <a:p>
                      <a:pPr algn="ctr" latinLnBrk="1"/>
                      <a:r>
                        <a:rPr lang="en-US" altLang="ko-KR" sz="1500" baseline="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</a:t>
                      </a:r>
                      <a:r>
                        <a:rPr lang="ko-KR" altLang="en-US" sz="1500" baseline="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및 기능 조사</a:t>
                      </a:r>
                      <a:endParaRPr lang="en-US" altLang="ko-KR" sz="15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</a:tr>
              <a:tr h="8693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설계 및 구현</a:t>
                      </a:r>
                      <a:endParaRPr lang="ko-KR" altLang="en-US" sz="15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aseline="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손동작을 좌표로</a:t>
                      </a:r>
                      <a:endParaRPr lang="en-US" altLang="ko-KR" sz="1500" baseline="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500" baseline="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변환하여 서버로 전송하는 방법 설계</a:t>
                      </a:r>
                      <a:endParaRPr lang="en-US" altLang="ko-KR" sz="1500" baseline="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3D </a:t>
                      </a:r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모델을 가져와서</a:t>
                      </a:r>
                      <a:endParaRPr lang="en-US" altLang="ko-KR" sz="15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  <a:p>
                      <a:pPr algn="ctr" latinLnBrk="1"/>
                      <a:r>
                        <a:rPr lang="en-US" altLang="ko-KR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AR</a:t>
                      </a:r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상에서 출력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Leap</a:t>
                      </a:r>
                      <a:r>
                        <a:rPr lang="en-US" altLang="ko-KR" sz="1500" baseline="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Motion</a:t>
                      </a:r>
                      <a:r>
                        <a:rPr lang="ko-KR" altLang="en-US" sz="1500" baseline="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으로 받은</a:t>
                      </a:r>
                      <a:endParaRPr lang="en-US" altLang="ko-KR" sz="1500" baseline="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500" baseline="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좌표를 </a:t>
                      </a:r>
                      <a:r>
                        <a:rPr lang="en-US" altLang="ko-KR" sz="1500" baseline="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3D</a:t>
                      </a:r>
                      <a:r>
                        <a:rPr lang="ko-KR" altLang="en-US" sz="1500" baseline="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모델링 구현</a:t>
                      </a:r>
                      <a:endParaRPr lang="ko-KR" altLang="en-US" sz="15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</a:tr>
              <a:tr h="8693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기타</a:t>
                      </a:r>
                      <a:endParaRPr lang="ko-KR" altLang="en-US" sz="15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aseline="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팀장 및 일정 관리</a:t>
                      </a:r>
                      <a:endParaRPr lang="en-US" altLang="ko-KR" sz="1500" baseline="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문서 작성 및 재무 담당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</a:t>
                      </a:r>
                      <a:r>
                        <a:rPr lang="ko-KR" altLang="en-US" sz="1500" baseline="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버전 관리 및 </a:t>
                      </a:r>
                      <a:r>
                        <a:rPr lang="en-US" altLang="ko-KR" sz="1500" baseline="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PPT</a:t>
                      </a:r>
                      <a:r>
                        <a:rPr lang="ko-KR" altLang="en-US" sz="1500" baseline="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작성</a:t>
                      </a:r>
                      <a:endParaRPr lang="ko-KR" altLang="en-US" sz="15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</a:tr>
              <a:tr h="8693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테스트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Leap</a:t>
                      </a:r>
                      <a:r>
                        <a:rPr lang="en-US" altLang="ko-KR" sz="1500" baseline="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Motion </a:t>
                      </a:r>
                      <a:r>
                        <a:rPr lang="ko-KR" altLang="en-US" sz="1500" baseline="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인식률 테스트</a:t>
                      </a:r>
                      <a:endParaRPr lang="en-US" altLang="ko-KR" sz="1500" baseline="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  <a:p>
                      <a:pPr algn="ctr" latinLnBrk="1"/>
                      <a:r>
                        <a:rPr lang="en-US" altLang="ko-KR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AR </a:t>
                      </a:r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정밀도 테스트</a:t>
                      </a:r>
                      <a:endParaRPr lang="en-US" altLang="ko-KR" sz="15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통합 테스트</a:t>
                      </a:r>
                      <a:r>
                        <a:rPr lang="en-US" altLang="ko-KR" sz="1500" baseline="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/ </a:t>
                      </a:r>
                      <a:r>
                        <a:rPr lang="ko-KR" altLang="en-US" sz="1500" baseline="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유지 보수</a:t>
                      </a:r>
                      <a:endParaRPr lang="ko-KR" altLang="en-US" sz="15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ko-KR" altLang="en-US" sz="15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ko-KR" altLang="en-US" sz="1500" dirty="0"/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8" name="Picture 4" descr="C:\Users\HYP\Desktop\어피치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5" y="0"/>
            <a:ext cx="1647825" cy="159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C:\Users\HYP\Documents\카카오톡 받은 파일\KakaoTalk_20161129_18325026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264" y="-27384"/>
            <a:ext cx="2195736" cy="2806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1349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755576" y="476672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 종합설계 수행 일정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23528" y="1484784"/>
            <a:ext cx="8552235" cy="4975853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t>26</a:t>
            </a:fld>
            <a:endParaRPr lang="ko-KR" altLang="en-US"/>
          </a:p>
        </p:txBody>
      </p:sp>
      <p:pic>
        <p:nvPicPr>
          <p:cNvPr id="10" name="Picture 4" descr="C:\Users\HYP\Desktop\어피치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5" y="0"/>
            <a:ext cx="1647825" cy="159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001606"/>
              </p:ext>
            </p:extLst>
          </p:nvPr>
        </p:nvGraphicFramePr>
        <p:xfrm>
          <a:off x="871138" y="1647818"/>
          <a:ext cx="7457014" cy="4649784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192312"/>
                <a:gridCol w="2808312"/>
                <a:gridCol w="390901"/>
                <a:gridCol w="390901"/>
                <a:gridCol w="390901"/>
                <a:gridCol w="390901"/>
                <a:gridCol w="390901"/>
                <a:gridCol w="390901"/>
                <a:gridCol w="390901"/>
                <a:gridCol w="720083"/>
              </a:tblGrid>
              <a:tr h="6264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항 목</a:t>
                      </a:r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추진사항</a:t>
                      </a:r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12</a:t>
                      </a:r>
                      <a:r>
                        <a:rPr lang="ko-KR" altLang="en-US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월</a:t>
                      </a:r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1</a:t>
                      </a:r>
                      <a:r>
                        <a:rPr lang="ko-KR" altLang="en-US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월</a:t>
                      </a:r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2</a:t>
                      </a:r>
                      <a:r>
                        <a:rPr lang="ko-KR" altLang="en-US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월</a:t>
                      </a:r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3</a:t>
                      </a:r>
                      <a:r>
                        <a:rPr lang="ko-KR" altLang="en-US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월</a:t>
                      </a:r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4</a:t>
                      </a:r>
                      <a:r>
                        <a:rPr lang="ko-KR" altLang="en-US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월</a:t>
                      </a:r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5</a:t>
                      </a:r>
                      <a:r>
                        <a:rPr lang="ko-KR" altLang="en-US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월</a:t>
                      </a:r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6</a:t>
                      </a:r>
                      <a:r>
                        <a:rPr lang="ko-KR" altLang="en-US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월</a:t>
                      </a:r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7~10</a:t>
                      </a:r>
                      <a:r>
                        <a:rPr lang="ko-KR" altLang="en-US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월</a:t>
                      </a:r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</a:tr>
              <a:tr h="5486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요구사항 정의 및 분석</a:t>
                      </a:r>
                      <a:endParaRPr lang="en-US" altLang="ko-KR" sz="12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- </a:t>
                      </a:r>
                      <a:r>
                        <a:rPr lang="ko-KR" altLang="en-US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요구사항 정의 및 분석</a:t>
                      </a:r>
                      <a:endParaRPr lang="en-US" altLang="ko-KR" sz="12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-</a:t>
                      </a:r>
                      <a:r>
                        <a:rPr lang="en-US" altLang="ko-KR" sz="1200" baseline="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</a:t>
                      </a:r>
                      <a:r>
                        <a:rPr lang="ko-KR" altLang="en-US" sz="1200" baseline="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요구사항 명세</a:t>
                      </a:r>
                      <a:endParaRPr lang="en-US" altLang="ko-KR" sz="12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</a:tr>
              <a:tr h="5486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시스템 설계 및</a:t>
                      </a:r>
                      <a:r>
                        <a:rPr lang="ko-KR" altLang="en-US" sz="1200" baseline="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상세설계</a:t>
                      </a:r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시스템 설계</a:t>
                      </a:r>
                      <a:endParaRPr lang="en-US" altLang="ko-KR" sz="12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상세 설계</a:t>
                      </a:r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</a:tr>
              <a:tr h="5486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</a:t>
                      </a:r>
                      <a:r>
                        <a:rPr lang="ko-KR" altLang="en-US" sz="1200" dirty="0" err="1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립모션</a:t>
                      </a:r>
                      <a:r>
                        <a:rPr lang="ko-KR" altLang="en-US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기능 구현</a:t>
                      </a:r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1200" baseline="0" dirty="0" err="1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립모션</a:t>
                      </a:r>
                      <a:r>
                        <a:rPr lang="ko-KR" altLang="en-US" sz="1200" baseline="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환경 구현</a:t>
                      </a:r>
                      <a:endParaRPr lang="en-US" altLang="ko-KR" sz="1200" baseline="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1200" baseline="0" dirty="0" err="1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립모션과</a:t>
                      </a:r>
                      <a:r>
                        <a:rPr lang="ko-KR" altLang="en-US" sz="1200" baseline="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</a:t>
                      </a:r>
                      <a:r>
                        <a:rPr lang="ko-KR" altLang="en-US" sz="1200" baseline="0" dirty="0" err="1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유니티</a:t>
                      </a:r>
                      <a:r>
                        <a:rPr lang="ko-KR" altLang="en-US" sz="1200" baseline="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연동 구현</a:t>
                      </a:r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</a:tr>
              <a:tr h="5486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유니티</a:t>
                      </a:r>
                      <a:r>
                        <a:rPr lang="ko-KR" altLang="en-US" sz="1200" baseline="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기능 구현</a:t>
                      </a:r>
                      <a:endParaRPr lang="ko-KR" altLang="en-US" sz="12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1200" baseline="0" dirty="0" err="1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유니티를</a:t>
                      </a:r>
                      <a:r>
                        <a:rPr lang="ko-KR" altLang="en-US" sz="1200" baseline="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활용한 증강현실 기능 구현</a:t>
                      </a:r>
                      <a:endParaRPr lang="en-US" altLang="ko-KR" sz="1200" baseline="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1200" baseline="0" dirty="0" err="1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립모션과</a:t>
                      </a:r>
                      <a:r>
                        <a:rPr lang="ko-KR" altLang="en-US" sz="1200" baseline="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</a:t>
                      </a:r>
                      <a:r>
                        <a:rPr lang="ko-KR" altLang="en-US" sz="1200" baseline="0" dirty="0" err="1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유니티</a:t>
                      </a:r>
                      <a:r>
                        <a:rPr lang="ko-KR" altLang="en-US" sz="1200" baseline="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연동 구현</a:t>
                      </a:r>
                      <a:endParaRPr lang="en-US" altLang="ko-KR" sz="1200" baseline="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</a:tr>
              <a:tr h="5486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서버 구현</a:t>
                      </a:r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- </a:t>
                      </a:r>
                      <a:r>
                        <a:rPr lang="ko-KR" altLang="en-US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서버 기능 구현</a:t>
                      </a:r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F0000"/>
                        </a:solidFill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</a:tr>
              <a:tr h="5486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테스트 및 데모</a:t>
                      </a:r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1200" dirty="0" err="1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유니티</a:t>
                      </a:r>
                      <a:r>
                        <a:rPr lang="ko-KR" altLang="en-US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환경 테스트</a:t>
                      </a:r>
                      <a:endParaRPr lang="en-US" altLang="ko-KR" sz="12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1200" dirty="0" err="1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립모션</a:t>
                      </a:r>
                      <a:r>
                        <a:rPr lang="ko-KR" altLang="en-US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환경 테스트</a:t>
                      </a:r>
                      <a:endParaRPr lang="en-US" altLang="ko-KR" sz="12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서버를 연동한 전체 시스템 테스트</a:t>
                      </a:r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F0000"/>
                        </a:solidFill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</a:tr>
              <a:tr h="5486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문서화 및 발표</a:t>
                      </a:r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제언서 발표</a:t>
                      </a:r>
                      <a:endParaRPr lang="en-US" altLang="ko-KR" sz="12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졸업작품 중간 보고서 작성</a:t>
                      </a:r>
                      <a:endParaRPr lang="en-US" altLang="ko-KR" sz="12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최종 발표</a:t>
                      </a:r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F0000"/>
                        </a:solidFill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40549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971600" y="476672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필요 기술 및 참고문헌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283756" y="1481925"/>
            <a:ext cx="8552235" cy="4975853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>
                <a:solidFill>
                  <a:schemeClr val="tx1"/>
                </a:solidFill>
              </a:rPr>
              <a:t>&lt;</a:t>
            </a:r>
            <a:r>
              <a:rPr lang="ko-KR" altLang="en-US" dirty="0" smtClean="0">
                <a:solidFill>
                  <a:schemeClr val="tx1"/>
                </a:solidFill>
              </a:rPr>
              <a:t>홈페이지</a:t>
            </a:r>
            <a:r>
              <a:rPr lang="en-US" altLang="ko-KR" dirty="0" smtClean="0">
                <a:solidFill>
                  <a:schemeClr val="tx1"/>
                </a:solidFill>
              </a:rPr>
              <a:t>&gt;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 smtClean="0">
                <a:solidFill>
                  <a:schemeClr val="tx1"/>
                </a:solidFill>
                <a:hlinkClick r:id="rId2"/>
              </a:rPr>
              <a:t>https://unity3d.com/kr</a:t>
            </a:r>
            <a:r>
              <a:rPr lang="en-US" altLang="ko-KR" dirty="0" smtClean="0">
                <a:solidFill>
                  <a:schemeClr val="tx1"/>
                </a:solidFill>
              </a:rPr>
              <a:t> - unity</a:t>
            </a:r>
            <a:r>
              <a:rPr lang="ko-KR" altLang="en-US" dirty="0" smtClean="0">
                <a:solidFill>
                  <a:schemeClr val="tx1"/>
                </a:solidFill>
              </a:rPr>
              <a:t> 공식 홈페이지</a:t>
            </a:r>
            <a:endParaRPr lang="en-US" altLang="ko-KR" dirty="0" smtClean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  <a:hlinkClick r:id="rId3"/>
              </a:rPr>
              <a:t>https://</a:t>
            </a:r>
            <a:r>
              <a:rPr lang="en-US" altLang="ko-KR" dirty="0" smtClean="0">
                <a:solidFill>
                  <a:schemeClr val="tx1"/>
                </a:solidFill>
                <a:hlinkClick r:id="rId3"/>
              </a:rPr>
              <a:t>library.vuforia.com/all-articles</a:t>
            </a:r>
            <a:r>
              <a:rPr lang="en-US" altLang="ko-KR" dirty="0" smtClean="0">
                <a:solidFill>
                  <a:schemeClr val="tx1"/>
                </a:solidFill>
              </a:rPr>
              <a:t> - AR </a:t>
            </a:r>
            <a:r>
              <a:rPr lang="en-US" altLang="ko-KR" dirty="0" err="1" smtClean="0">
                <a:solidFill>
                  <a:schemeClr val="tx1"/>
                </a:solidFill>
              </a:rPr>
              <a:t>vuforia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ko-KR" altLang="en-US" dirty="0" smtClean="0">
                <a:solidFill>
                  <a:schemeClr val="tx1"/>
                </a:solidFill>
              </a:rPr>
              <a:t>개발자 홈페이지</a:t>
            </a:r>
            <a:endParaRPr lang="en-US" altLang="ko-KR" dirty="0" smtClean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  <a:hlinkClick r:id="rId4"/>
              </a:rPr>
              <a:t>https://www.leapmotion.com</a:t>
            </a:r>
            <a:r>
              <a:rPr lang="en-US" altLang="ko-KR" dirty="0" smtClean="0">
                <a:solidFill>
                  <a:schemeClr val="tx1"/>
                </a:solidFill>
                <a:hlinkClick r:id="rId4"/>
              </a:rPr>
              <a:t>/</a:t>
            </a:r>
            <a:r>
              <a:rPr lang="en-US" altLang="ko-KR" dirty="0" smtClean="0">
                <a:solidFill>
                  <a:schemeClr val="tx1"/>
                </a:solidFill>
              </a:rPr>
              <a:t> - Leap Motion </a:t>
            </a:r>
            <a:r>
              <a:rPr lang="ko-KR" altLang="en-US" dirty="0" smtClean="0">
                <a:solidFill>
                  <a:schemeClr val="tx1"/>
                </a:solidFill>
              </a:rPr>
              <a:t>공식 홈페이지</a:t>
            </a:r>
            <a:endParaRPr lang="en-US" altLang="ko-KR" dirty="0" smtClean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  <a:hlinkClick r:id="rId5"/>
              </a:rPr>
              <a:t>https://</a:t>
            </a:r>
            <a:r>
              <a:rPr lang="en-US" altLang="ko-KR" dirty="0" smtClean="0">
                <a:solidFill>
                  <a:schemeClr val="tx1"/>
                </a:solidFill>
                <a:hlinkClick r:id="rId5"/>
              </a:rPr>
              <a:t>www.leap-motion.kr/index.php/forum-dev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</a:p>
          <a:p>
            <a:r>
              <a:rPr lang="en-US" altLang="ko-KR" dirty="0" smtClean="0">
                <a:solidFill>
                  <a:schemeClr val="tx1"/>
                </a:solidFill>
              </a:rPr>
              <a:t>- Leap Motion </a:t>
            </a:r>
            <a:r>
              <a:rPr lang="ko-KR" altLang="en-US" dirty="0" smtClean="0">
                <a:solidFill>
                  <a:schemeClr val="tx1"/>
                </a:solidFill>
              </a:rPr>
              <a:t>개발자 한국공식포럼</a:t>
            </a:r>
            <a:endParaRPr lang="en-US" altLang="ko-KR" dirty="0" smtClean="0">
              <a:solidFill>
                <a:schemeClr val="tx1"/>
              </a:solidFill>
            </a:endParaRPr>
          </a:p>
          <a:p>
            <a:endParaRPr lang="en-US" altLang="ko-KR" dirty="0" smtClean="0">
              <a:solidFill>
                <a:schemeClr val="tx1"/>
              </a:solidFill>
            </a:endParaRPr>
          </a:p>
          <a:p>
            <a:r>
              <a:rPr lang="en-US" altLang="ko-KR" dirty="0" smtClean="0">
                <a:solidFill>
                  <a:schemeClr val="tx1"/>
                </a:solidFill>
              </a:rPr>
              <a:t>&lt;</a:t>
            </a:r>
            <a:r>
              <a:rPr lang="ko-KR" altLang="en-US" dirty="0" smtClean="0">
                <a:solidFill>
                  <a:schemeClr val="tx1"/>
                </a:solidFill>
              </a:rPr>
              <a:t>논문</a:t>
            </a:r>
            <a:r>
              <a:rPr lang="en-US" altLang="ko-KR" dirty="0">
                <a:solidFill>
                  <a:schemeClr val="tx1"/>
                </a:solidFill>
              </a:rPr>
              <a:t>&gt;</a:t>
            </a:r>
            <a:endParaRPr lang="en-US" altLang="ko-KR" dirty="0" smtClean="0">
              <a:solidFill>
                <a:schemeClr val="tx1"/>
              </a:solidFill>
            </a:endParaRPr>
          </a:p>
          <a:p>
            <a:r>
              <a:rPr lang="ko-KR" altLang="en-US" dirty="0" err="1" smtClean="0">
                <a:solidFill>
                  <a:schemeClr val="tx1"/>
                </a:solidFill>
              </a:rPr>
              <a:t>채효현</a:t>
            </a:r>
            <a:r>
              <a:rPr lang="en-US" altLang="ko-KR" dirty="0" smtClean="0">
                <a:solidFill>
                  <a:schemeClr val="tx1"/>
                </a:solidFill>
              </a:rPr>
              <a:t>,</a:t>
            </a:r>
            <a:r>
              <a:rPr lang="ko-KR" altLang="en-US" dirty="0" smtClean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&lt;</a:t>
            </a:r>
            <a:r>
              <a:rPr lang="ko-KR" altLang="en-US" dirty="0" smtClean="0">
                <a:solidFill>
                  <a:schemeClr val="tx1"/>
                </a:solidFill>
              </a:rPr>
              <a:t>증강현실</a:t>
            </a:r>
            <a:r>
              <a:rPr lang="en-US" altLang="ko-KR" dirty="0">
                <a:solidFill>
                  <a:schemeClr val="tx1"/>
                </a:solidFill>
              </a:rPr>
              <a:t>(AR) </a:t>
            </a:r>
            <a:r>
              <a:rPr lang="ko-KR" altLang="en-US" dirty="0" err="1">
                <a:solidFill>
                  <a:schemeClr val="tx1"/>
                </a:solidFill>
              </a:rPr>
              <a:t>컬러링을</a:t>
            </a:r>
            <a:r>
              <a:rPr lang="ko-KR" altLang="en-US" dirty="0">
                <a:solidFill>
                  <a:schemeClr val="tx1"/>
                </a:solidFill>
              </a:rPr>
              <a:t> 통한 미술교육 </a:t>
            </a:r>
            <a:r>
              <a:rPr lang="ko-KR" altLang="en-US" dirty="0" smtClean="0">
                <a:solidFill>
                  <a:schemeClr val="tx1"/>
                </a:solidFill>
              </a:rPr>
              <a:t>제안</a:t>
            </a:r>
            <a:r>
              <a:rPr lang="en-US" altLang="ko-KR" dirty="0" smtClean="0">
                <a:solidFill>
                  <a:schemeClr val="tx1"/>
                </a:solidFill>
              </a:rPr>
              <a:t>&gt;, 2015</a:t>
            </a:r>
          </a:p>
          <a:p>
            <a:r>
              <a:rPr lang="en-US" altLang="ko-KR" dirty="0">
                <a:solidFill>
                  <a:schemeClr val="tx1"/>
                </a:solidFill>
                <a:hlinkClick r:id="rId6"/>
              </a:rPr>
              <a:t>http://www.vizyoshinaga.sakura.ne.jp/publication/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</a:p>
          <a:p>
            <a:r>
              <a:rPr lang="en-US" altLang="ko-KR" dirty="0" smtClean="0">
                <a:solidFill>
                  <a:schemeClr val="tx1"/>
                </a:solidFill>
              </a:rPr>
              <a:t>TAKASHI </a:t>
            </a:r>
            <a:r>
              <a:rPr lang="en-US" altLang="ko-KR" dirty="0">
                <a:solidFill>
                  <a:schemeClr val="tx1"/>
                </a:solidFill>
              </a:rPr>
              <a:t>YOSHINAGA </a:t>
            </a:r>
            <a:r>
              <a:rPr lang="en-US" altLang="ko-KR" dirty="0" err="1">
                <a:solidFill>
                  <a:schemeClr val="tx1"/>
                </a:solidFill>
              </a:rPr>
              <a:t>LeapMotion</a:t>
            </a:r>
            <a:r>
              <a:rPr lang="ko-KR" altLang="en-US" dirty="0">
                <a:solidFill>
                  <a:schemeClr val="tx1"/>
                </a:solidFill>
              </a:rPr>
              <a:t>과 </a:t>
            </a:r>
            <a:r>
              <a:rPr lang="ko-KR" altLang="en-US" dirty="0" err="1">
                <a:solidFill>
                  <a:schemeClr val="tx1"/>
                </a:solidFill>
              </a:rPr>
              <a:t>근전계측</a:t>
            </a:r>
            <a:r>
              <a:rPr lang="ko-KR" altLang="en-US" dirty="0">
                <a:solidFill>
                  <a:schemeClr val="tx1"/>
                </a:solidFill>
              </a:rPr>
              <a:t> 연구</a:t>
            </a:r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 smtClean="0">
              <a:solidFill>
                <a:schemeClr val="tx1"/>
              </a:solidFill>
            </a:endParaRPr>
          </a:p>
          <a:p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6" name="Picture 2" descr="C:\Users\HYP\Documents\카카오톡 받은 파일\KakaoTalk_20161129_183250265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264" y="-59050"/>
            <a:ext cx="2195736" cy="2806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t>27</a:t>
            </a:fld>
            <a:endParaRPr lang="ko-KR" altLang="en-US"/>
          </a:p>
        </p:txBody>
      </p:sp>
      <p:pic>
        <p:nvPicPr>
          <p:cNvPr id="7" name="Picture 4" descr="C:\Users\HYP\Desktop\어피치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5" y="0"/>
            <a:ext cx="1647825" cy="159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155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971600" y="476672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 err="1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Git</a:t>
            </a:r>
            <a:r>
              <a:rPr lang="en-US" altLang="ko-KR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Hub </a:t>
            </a:r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페이지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283756" y="1481925"/>
            <a:ext cx="8552235" cy="4975853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 smtClean="0">
              <a:solidFill>
                <a:schemeClr val="tx1"/>
              </a:solidFill>
            </a:endParaRPr>
          </a:p>
          <a:p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t>28</a:t>
            </a:fld>
            <a:endParaRPr lang="ko-KR" altLang="en-US"/>
          </a:p>
        </p:txBody>
      </p:sp>
      <p:pic>
        <p:nvPicPr>
          <p:cNvPr id="7" name="Picture 4" descr="C:\Users\HYP\Desktop\어피치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5" y="0"/>
            <a:ext cx="1647825" cy="159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772816"/>
            <a:ext cx="7458075" cy="38164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 descr="C:\Users\HYP\Documents\카카오톡 받은 파일\KakaoTalk_20161129_183250265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264" y="-59050"/>
            <a:ext cx="2195736" cy="2806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/>
          <p:cNvSpPr/>
          <p:nvPr/>
        </p:nvSpPr>
        <p:spPr>
          <a:xfrm>
            <a:off x="599433" y="5733256"/>
            <a:ext cx="7920880" cy="396043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https://github.com/darolb/Team-PlayMeetJob</a:t>
            </a:r>
          </a:p>
        </p:txBody>
      </p:sp>
    </p:spTree>
    <p:extLst>
      <p:ext uri="{BB962C8B-B14F-4D97-AF65-F5344CB8AC3E}">
        <p14:creationId xmlns:p14="http://schemas.microsoft.com/office/powerpoint/2010/main" val="4181072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283756" y="795337"/>
            <a:ext cx="8552235" cy="5662441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0" dirty="0" smtClean="0">
                <a:solidFill>
                  <a:srgbClr val="002060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감사합니다</a:t>
            </a:r>
            <a:endParaRPr lang="ko-KR" altLang="en-US" sz="8000" dirty="0">
              <a:solidFill>
                <a:srgbClr val="002060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pic>
        <p:nvPicPr>
          <p:cNvPr id="6" name="Picture 2" descr="C:\Users\HYP\Documents\카카오톡 받은 파일\KakaoTalk_20161129_18325026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264" y="-67409"/>
            <a:ext cx="2195736" cy="2806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t>29</a:t>
            </a:fld>
            <a:endParaRPr lang="ko-KR" altLang="en-US"/>
          </a:p>
        </p:txBody>
      </p:sp>
      <p:pic>
        <p:nvPicPr>
          <p:cNvPr id="7" name="Picture 4" descr="C:\Users\HYP\Desktop\어피치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5" y="0"/>
            <a:ext cx="1647825" cy="159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5827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모서리가 둥근 직사각형 16"/>
          <p:cNvSpPr/>
          <p:nvPr/>
        </p:nvSpPr>
        <p:spPr>
          <a:xfrm>
            <a:off x="323528" y="1556792"/>
            <a:ext cx="8552235" cy="4975853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3" name="모서리가 둥근 직사각형 2"/>
          <p:cNvSpPr/>
          <p:nvPr/>
        </p:nvSpPr>
        <p:spPr>
          <a:xfrm>
            <a:off x="755576" y="476672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종합설계 개요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115616" y="5805264"/>
            <a:ext cx="693051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최근 우리나라의 교육열이 가파르게 증가하고 있음</a:t>
            </a:r>
            <a:endParaRPr lang="ko-KR" altLang="en-US" sz="25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pic>
        <p:nvPicPr>
          <p:cNvPr id="8194" name="Picture 2" descr="C:\Users\HYP\Desktop\PS1206040008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425" y="1988840"/>
            <a:ext cx="6942440" cy="3528392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C:\Users\HYP\Documents\카카오톡 받은 파일\KakaoTalk_20161129_18325026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264" y="-59050"/>
            <a:ext cx="2195736" cy="2806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t>3</a:t>
            </a:fld>
            <a:endParaRPr lang="ko-KR" altLang="en-US"/>
          </a:p>
        </p:txBody>
      </p:sp>
      <p:pic>
        <p:nvPicPr>
          <p:cNvPr id="9" name="Picture 4" descr="C:\Users\HYP\Desktop\어피치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-17303"/>
            <a:ext cx="1647825" cy="159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1791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모서리가 둥근 직사각형 16"/>
          <p:cNvSpPr/>
          <p:nvPr/>
        </p:nvSpPr>
        <p:spPr>
          <a:xfrm>
            <a:off x="323528" y="1556792"/>
            <a:ext cx="8552235" cy="4975853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3" name="모서리가 둥근 직사각형 2"/>
          <p:cNvSpPr/>
          <p:nvPr/>
        </p:nvSpPr>
        <p:spPr>
          <a:xfrm>
            <a:off x="755576" y="476672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종합설계 개요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07503" y="5805264"/>
            <a:ext cx="876825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dirty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사교육 열풍 완화를 위해 </a:t>
            </a:r>
            <a:r>
              <a:rPr lang="ko-KR" altLang="en-US" sz="25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정부가 무료 </a:t>
            </a:r>
            <a:r>
              <a:rPr lang="ko-KR" altLang="en-US" sz="2500" dirty="0" err="1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어린이집</a:t>
            </a:r>
            <a:r>
              <a:rPr lang="ko-KR" altLang="en-US" sz="2500" dirty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정책 시행</a:t>
            </a:r>
            <a:endParaRPr lang="en-US" altLang="ko-KR" sz="25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t>4</a:t>
            </a:fld>
            <a:endParaRPr lang="ko-KR" altLang="en-US"/>
          </a:p>
        </p:txBody>
      </p:sp>
      <p:pic>
        <p:nvPicPr>
          <p:cNvPr id="9" name="Picture 4" descr="C:\Users\HYP\Desktop\어피치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-17303"/>
            <a:ext cx="1647825" cy="159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C:\Users\HYP\Desktop\KakaoTalk_20161206_21422741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529" y="2007381"/>
            <a:ext cx="7475879" cy="3508424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C:\Users\HYP\Documents\카카오톡 받은 파일\KakaoTalk_20161129_183250265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264" y="-59050"/>
            <a:ext cx="2195736" cy="2806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2133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모서리가 둥근 직사각형 16"/>
          <p:cNvSpPr/>
          <p:nvPr/>
        </p:nvSpPr>
        <p:spPr>
          <a:xfrm>
            <a:off x="323528" y="1556792"/>
            <a:ext cx="8552235" cy="4975853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3" name="모서리가 둥근 직사각형 2"/>
          <p:cNvSpPr/>
          <p:nvPr/>
        </p:nvSpPr>
        <p:spPr>
          <a:xfrm>
            <a:off x="755576" y="476672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종합설계 개요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t>5</a:t>
            </a:fld>
            <a:endParaRPr lang="ko-KR" altLang="en-US"/>
          </a:p>
        </p:txBody>
      </p:sp>
      <p:pic>
        <p:nvPicPr>
          <p:cNvPr id="8" name="Picture 4" descr="C:\Users\HYP\Desktop\어피치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-17303"/>
            <a:ext cx="1647825" cy="159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755576" y="1801911"/>
            <a:ext cx="4780655" cy="2131145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공교육의 </a:t>
            </a:r>
            <a:r>
              <a:rPr lang="ko-KR" altLang="en-US" sz="32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활성화</a:t>
            </a:r>
            <a:r>
              <a:rPr lang="ko-KR" altLang="en-US" sz="32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를</a:t>
            </a:r>
            <a:r>
              <a:rPr lang="ko-KR" altLang="en-US" sz="32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위한</a:t>
            </a:r>
            <a:endParaRPr lang="en-US" altLang="ko-KR" sz="3200" dirty="0" smtClean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pPr algn="ctr"/>
            <a:r>
              <a:rPr lang="ko-KR" altLang="en-US" sz="32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</a:t>
            </a:r>
            <a:r>
              <a:rPr lang="ko-KR" altLang="en-US" sz="32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아이디어 구상</a:t>
            </a:r>
            <a:endParaRPr lang="en-US" altLang="ko-KR" sz="32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777774" y="4221088"/>
            <a:ext cx="4767403" cy="2055877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400" dirty="0" smtClean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pPr algn="ctr"/>
            <a:r>
              <a:rPr lang="ko-KR" altLang="en-US" sz="32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아동의 미술 교육 때 활용하여 색다른 방식으로 교육 </a:t>
            </a:r>
            <a:endParaRPr lang="en-US" altLang="ko-KR" sz="3200" dirty="0" smtClean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pPr algn="ctr"/>
            <a:endParaRPr lang="en-US" altLang="ko-KR" sz="24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pic>
        <p:nvPicPr>
          <p:cNvPr id="6" name="Picture 2" descr="C:\Users\HYP\Documents\카카오톡 받은 파일\KakaoTalk_20161129_18325026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264" y="-59050"/>
            <a:ext cx="2195736" cy="2806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HYP\Desktop\생각하는졸라맨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89" t="21577" r="34142" b="29470"/>
          <a:stretch/>
        </p:blipFill>
        <p:spPr bwMode="auto">
          <a:xfrm>
            <a:off x="5536231" y="1801910"/>
            <a:ext cx="3305667" cy="4485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4361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76149" y="1340768"/>
            <a:ext cx="8888339" cy="5184576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 smtClean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 smtClean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 smtClean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 smtClean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 smtClean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 smtClean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 smtClean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 smtClean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 smtClean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   </a:t>
            </a:r>
            <a:r>
              <a:rPr lang="en-US" altLang="ko-KR" sz="1700" dirty="0" smtClean="0">
                <a:solidFill>
                  <a:schemeClr val="tx1"/>
                </a:solidFill>
              </a:rPr>
              <a:t>- </a:t>
            </a:r>
            <a:r>
              <a:rPr lang="ko-KR" altLang="en-US" sz="1700" dirty="0" smtClean="0">
                <a:solidFill>
                  <a:schemeClr val="tx1"/>
                </a:solidFill>
              </a:rPr>
              <a:t>출처 </a:t>
            </a:r>
            <a:r>
              <a:rPr lang="en-US" altLang="ko-KR" sz="1700" dirty="0" smtClean="0">
                <a:solidFill>
                  <a:schemeClr val="tx1"/>
                </a:solidFill>
              </a:rPr>
              <a:t>-</a:t>
            </a:r>
          </a:p>
          <a:p>
            <a:r>
              <a:rPr lang="en-US" altLang="ko-KR" sz="1700" dirty="0">
                <a:solidFill>
                  <a:schemeClr val="tx1"/>
                </a:solidFill>
              </a:rPr>
              <a:t> </a:t>
            </a:r>
            <a:r>
              <a:rPr lang="en-US" altLang="ko-KR" sz="1700" dirty="0" smtClean="0">
                <a:solidFill>
                  <a:schemeClr val="tx1"/>
                </a:solidFill>
              </a:rPr>
              <a:t>    </a:t>
            </a:r>
            <a:r>
              <a:rPr lang="ko-KR" altLang="en-US" sz="1700" dirty="0" err="1" smtClean="0">
                <a:solidFill>
                  <a:schemeClr val="tx1"/>
                </a:solidFill>
              </a:rPr>
              <a:t>채효현</a:t>
            </a:r>
            <a:r>
              <a:rPr lang="en-US" altLang="ko-KR" sz="1700" dirty="0">
                <a:solidFill>
                  <a:schemeClr val="tx1"/>
                </a:solidFill>
              </a:rPr>
              <a:t>,</a:t>
            </a:r>
            <a:r>
              <a:rPr lang="ko-KR" altLang="en-US" sz="1700" dirty="0">
                <a:solidFill>
                  <a:schemeClr val="tx1"/>
                </a:solidFill>
              </a:rPr>
              <a:t> </a:t>
            </a:r>
            <a:r>
              <a:rPr lang="en-US" altLang="ko-KR" sz="1700" dirty="0">
                <a:solidFill>
                  <a:schemeClr val="tx1"/>
                </a:solidFill>
              </a:rPr>
              <a:t>&lt;</a:t>
            </a:r>
            <a:r>
              <a:rPr lang="ko-KR" altLang="en-US" sz="1700" dirty="0">
                <a:solidFill>
                  <a:schemeClr val="tx1"/>
                </a:solidFill>
              </a:rPr>
              <a:t>증강현실</a:t>
            </a:r>
            <a:r>
              <a:rPr lang="en-US" altLang="ko-KR" sz="1700" dirty="0">
                <a:solidFill>
                  <a:schemeClr val="tx1"/>
                </a:solidFill>
              </a:rPr>
              <a:t>(AR) </a:t>
            </a:r>
            <a:r>
              <a:rPr lang="ko-KR" altLang="en-US" sz="1700" dirty="0" err="1">
                <a:solidFill>
                  <a:schemeClr val="tx1"/>
                </a:solidFill>
              </a:rPr>
              <a:t>컬러링을</a:t>
            </a:r>
            <a:r>
              <a:rPr lang="ko-KR" altLang="en-US" sz="1700" dirty="0">
                <a:solidFill>
                  <a:schemeClr val="tx1"/>
                </a:solidFill>
              </a:rPr>
              <a:t> 통한 미술교육 제안</a:t>
            </a:r>
            <a:r>
              <a:rPr lang="en-US" altLang="ko-KR" sz="1700" dirty="0">
                <a:solidFill>
                  <a:schemeClr val="tx1"/>
                </a:solidFill>
              </a:rPr>
              <a:t>&gt;, 2015</a:t>
            </a:r>
          </a:p>
        </p:txBody>
      </p:sp>
      <p:pic>
        <p:nvPicPr>
          <p:cNvPr id="5123" name="Picture 3" descr="C:\Users\HYP\Desktop\original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7629" y="4685176"/>
            <a:ext cx="2299120" cy="172449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737" y="1687454"/>
            <a:ext cx="1448975" cy="140727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  <a:extLst/>
        </p:spPr>
      </p:pic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t>6</a:t>
            </a:fld>
            <a:endParaRPr lang="ko-KR" altLang="en-US" dirty="0"/>
          </a:p>
        </p:txBody>
      </p:sp>
      <p:sp>
        <p:nvSpPr>
          <p:cNvPr id="10" name="모서리가 둥근 직사각형 9"/>
          <p:cNvSpPr/>
          <p:nvPr/>
        </p:nvSpPr>
        <p:spPr>
          <a:xfrm>
            <a:off x="755576" y="476672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종합설계 개요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pic>
        <p:nvPicPr>
          <p:cNvPr id="4" name="Picture 4" descr="C:\Users\HYP\Desktop\어피치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-17303"/>
            <a:ext cx="1647825" cy="159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2998931" y="4280267"/>
            <a:ext cx="556199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15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363949" y="1844824"/>
            <a:ext cx="6203031" cy="1112989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1) </a:t>
            </a:r>
            <a:r>
              <a:rPr lang="ko-KR" altLang="en-US" sz="20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우뇌 발달</a:t>
            </a:r>
            <a:endParaRPr lang="en-US" altLang="ko-KR" sz="20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en-US" altLang="ko-KR" sz="20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 </a:t>
            </a:r>
            <a:r>
              <a:rPr lang="ko-KR" altLang="en-US" sz="20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그림을 </a:t>
            </a:r>
            <a:r>
              <a:rPr lang="ko-KR" altLang="en-US" sz="20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그릴 때 시각적 정보를 처리하며 상상력에 도움</a:t>
            </a:r>
            <a:r>
              <a:rPr lang="en-US" altLang="ko-KR" sz="20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</a:t>
            </a:r>
            <a:endParaRPr lang="ko-KR" altLang="en-US" sz="20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500895" y="3293224"/>
            <a:ext cx="6256294" cy="1152127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2) </a:t>
            </a:r>
            <a:r>
              <a:rPr lang="ko-KR" altLang="en-US" sz="20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창의력 증진</a:t>
            </a:r>
            <a:endParaRPr lang="en-US" altLang="ko-KR" sz="20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ko-KR" altLang="en-US" sz="20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그리기가 아동의 </a:t>
            </a:r>
            <a:r>
              <a:rPr lang="ko-KR" altLang="en-US" sz="20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창의성 있는 사고를 할 수 있게 도움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251520" y="4727596"/>
            <a:ext cx="6154940" cy="114079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3</a:t>
            </a:r>
            <a:r>
              <a:rPr lang="en-US" altLang="ko-KR" sz="20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) </a:t>
            </a:r>
            <a:r>
              <a:rPr lang="ko-KR" altLang="en-US" sz="20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집중력 향상</a:t>
            </a:r>
            <a:endParaRPr lang="en-US" altLang="ko-KR" sz="20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ko-KR" altLang="en-US" sz="20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흥미로운 </a:t>
            </a:r>
            <a:r>
              <a:rPr lang="ko-KR" altLang="en-US" sz="20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활동을 반복적으로 실행 함으로서 집중력 </a:t>
            </a:r>
            <a:r>
              <a:rPr lang="ko-KR" altLang="en-US" sz="20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훈련</a:t>
            </a:r>
            <a:endParaRPr lang="ko-KR" altLang="en-US" sz="20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pic>
        <p:nvPicPr>
          <p:cNvPr id="6" name="Picture 2" descr="C:\Users\HYP\Documents\카카오톡 받은 파일\KakaoTalk_20161129_183250265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264" y="-62299"/>
            <a:ext cx="2195736" cy="2806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7879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모서리가 둥근 직사각형 9"/>
          <p:cNvSpPr/>
          <p:nvPr/>
        </p:nvSpPr>
        <p:spPr>
          <a:xfrm>
            <a:off x="169336" y="980728"/>
            <a:ext cx="8820571" cy="5688632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895" y="1366873"/>
            <a:ext cx="2592288" cy="218724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  <a:extLst/>
        </p:spPr>
      </p:pic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1115616" y="136104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관련 연구 및 사례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pic>
        <p:nvPicPr>
          <p:cNvPr id="2051" name="Picture 3" descr="C:\Users\HYP\Desktop\제목 없음-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254" y="4005064"/>
            <a:ext cx="2943570" cy="198022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  <a:extLst/>
        </p:spPr>
      </p:pic>
      <p:pic>
        <p:nvPicPr>
          <p:cNvPr id="13" name="Picture 4" descr="C:\Users\HYP\Desktop\어피치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3" y="-183437"/>
            <a:ext cx="1647825" cy="159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7317144"/>
              </p:ext>
            </p:extLst>
          </p:nvPr>
        </p:nvGraphicFramePr>
        <p:xfrm>
          <a:off x="3779913" y="1268759"/>
          <a:ext cx="4824537" cy="5112569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368151"/>
                <a:gridCol w="792018"/>
                <a:gridCol w="666092"/>
                <a:gridCol w="666092"/>
                <a:gridCol w="1332184"/>
              </a:tblGrid>
              <a:tr h="8836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연구명</a:t>
                      </a:r>
                      <a:endParaRPr lang="ko-KR" altLang="en-US" sz="14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연령층</a:t>
                      </a:r>
                      <a:endParaRPr lang="ko-KR" altLang="en-US" sz="14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립모션</a:t>
                      </a:r>
                      <a:endParaRPr lang="en-US" altLang="ko-KR" sz="14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4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사용 여부</a:t>
                      </a:r>
                      <a:endParaRPr lang="ko-KR" altLang="en-US" sz="14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AR</a:t>
                      </a:r>
                    </a:p>
                    <a:p>
                      <a:pPr algn="ctr" latinLnBrk="1"/>
                      <a:r>
                        <a:rPr lang="ko-KR" altLang="en-US" sz="14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사용</a:t>
                      </a:r>
                      <a:endParaRPr lang="en-US" altLang="ko-KR" sz="14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4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여부</a:t>
                      </a:r>
                      <a:endParaRPr lang="ko-KR" altLang="en-US" sz="14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특징</a:t>
                      </a:r>
                      <a:endParaRPr lang="ko-KR" altLang="en-US" sz="14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</a:tr>
              <a:tr h="10572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뽀로로</a:t>
                      </a:r>
                      <a:endParaRPr lang="en-US" altLang="ko-KR" sz="15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스케치북</a:t>
                      </a:r>
                      <a:endParaRPr lang="ko-KR" altLang="en-US" sz="15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3~8</a:t>
                      </a:r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세</a:t>
                      </a:r>
                      <a:endParaRPr lang="ko-KR" altLang="en-US" sz="15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en-US" altLang="ko-KR" sz="1500" baseline="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en-US" altLang="ko-KR" sz="1500" baseline="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캐릭터 성으로</a:t>
                      </a:r>
                      <a:endParaRPr lang="en-US" altLang="ko-KR" sz="15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  <a:p>
                      <a:pPr algn="ctr"/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아이들에게</a:t>
                      </a:r>
                      <a:endParaRPr lang="en-US" altLang="ko-KR" sz="15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  <a:p>
                      <a:pPr algn="ctr"/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친숙</a:t>
                      </a:r>
                      <a:endParaRPr lang="en-US" altLang="ko-KR" sz="15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</a:tr>
              <a:tr h="10572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Crayon</a:t>
                      </a:r>
                    </a:p>
                    <a:p>
                      <a:pPr algn="ctr" latinLnBrk="1"/>
                      <a:r>
                        <a:rPr lang="en-US" altLang="ko-KR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Pang</a:t>
                      </a:r>
                      <a:endParaRPr lang="ko-KR" altLang="en-US" sz="15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3~8</a:t>
                      </a:r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marR="0" indent="-28575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endParaRPr lang="ko-KR" altLang="en-US" sz="15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marR="0" indent="-28575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endParaRPr lang="ko-KR" altLang="en-US" sz="15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색상 </a:t>
                      </a:r>
                      <a:r>
                        <a:rPr lang="ko-KR" altLang="en-US" sz="1500" dirty="0" err="1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매핑</a:t>
                      </a:r>
                      <a:endParaRPr lang="en-US" altLang="ko-KR" sz="15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  <a:p>
                      <a:pPr algn="ctr"/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기능 탑재</a:t>
                      </a:r>
                      <a:endParaRPr lang="ko-KR" altLang="en-US" sz="15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</a:tr>
              <a:tr h="10572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손동작 </a:t>
                      </a:r>
                      <a:endParaRPr lang="en-US" altLang="ko-KR" sz="15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인식을 통한 뇌 자극 프로그램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독거</a:t>
                      </a:r>
                      <a:endParaRPr lang="en-US" altLang="ko-KR" sz="15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노인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marR="0" indent="-28575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endParaRPr lang="ko-KR" altLang="en-US" sz="15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marR="0" indent="-28575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endParaRPr lang="ko-KR" altLang="en-US" sz="15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손동작이</a:t>
                      </a:r>
                      <a:endParaRPr lang="en-US" altLang="ko-KR" sz="15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  <a:p>
                      <a:pPr algn="ctr"/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뇌를 자극하여</a:t>
                      </a:r>
                      <a:endParaRPr lang="en-US" altLang="ko-KR" sz="15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  <a:p>
                      <a:pPr algn="ctr"/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치매를 예방</a:t>
                      </a:r>
                    </a:p>
                  </a:txBody>
                  <a:tcPr anchor="ctr"/>
                </a:tc>
              </a:tr>
              <a:tr h="105721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Leap Motion</a:t>
                      </a:r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과</a:t>
                      </a:r>
                      <a:endParaRPr lang="en-US" altLang="ko-KR" sz="15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근전 계측연구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15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ctr" latinLnBrk="1">
                        <a:buFontTx/>
                        <a:buChar char="-"/>
                      </a:pPr>
                      <a:endParaRPr lang="ko-KR" altLang="en-US" sz="15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ctr" latinLnBrk="1">
                        <a:buFontTx/>
                        <a:buChar char="-"/>
                      </a:pPr>
                      <a:endParaRPr lang="ko-KR" altLang="en-US" sz="15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500" dirty="0" err="1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립모션과</a:t>
                      </a:r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</a:t>
                      </a:r>
                      <a:r>
                        <a:rPr lang="en-US" altLang="ko-KR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AR</a:t>
                      </a:r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의 합동연구</a:t>
                      </a:r>
                      <a:r>
                        <a:rPr lang="en-US" altLang="ko-KR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,</a:t>
                      </a:r>
                    </a:p>
                    <a:p>
                      <a:pPr algn="ctr"/>
                      <a:r>
                        <a:rPr lang="ko-KR" altLang="en-US" sz="150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비</a:t>
                      </a:r>
                      <a:r>
                        <a:rPr lang="ko-KR" altLang="en-US" sz="1500" baseline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제품화</a:t>
                      </a:r>
                      <a:endParaRPr lang="ko-KR" altLang="en-US" sz="15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1027" name="Picture 3" descr="C:\Users\HYP\Desktop\v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8582" y="2460494"/>
            <a:ext cx="414089" cy="406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3" descr="C:\Users\HYP\Desktop\v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0008" y="3514650"/>
            <a:ext cx="414089" cy="406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3" descr="C:\Users\HYP\Desktop\v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0199" y="5700598"/>
            <a:ext cx="414089" cy="406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3" descr="C:\Users\HYP\Desktop\v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8" y="4605419"/>
            <a:ext cx="414089" cy="406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3" descr="C:\Users\HYP\Desktop\v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8" y="5700598"/>
            <a:ext cx="414089" cy="406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1099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876622" y="487005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시스템 수행 시나리오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23528" y="1484784"/>
            <a:ext cx="8552235" cy="4975853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755576" y="1844825"/>
            <a:ext cx="7488832" cy="648071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1. </a:t>
            </a:r>
            <a:r>
              <a:rPr lang="ko-KR" altLang="en-US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좌표 인식을 통한 </a:t>
            </a:r>
            <a:r>
              <a:rPr lang="en-US" altLang="ko-KR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3D </a:t>
            </a:r>
            <a:r>
              <a:rPr lang="ko-KR" altLang="en-US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그림</a:t>
            </a:r>
            <a:endParaRPr lang="en-US" altLang="ko-KR" sz="2400" dirty="0" smtClean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pic>
        <p:nvPicPr>
          <p:cNvPr id="11" name="Picture 4" descr="C:\Users\HYP\Desktop\어피치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5" y="0"/>
            <a:ext cx="1647825" cy="159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C:\Users\HYP\Documents\카카오톡 받은 파일\KakaoTalk_20161129_18325026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264" y="-59050"/>
            <a:ext cx="2195736" cy="2806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755576" y="2747084"/>
            <a:ext cx="7488832" cy="648071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2. 3D </a:t>
            </a:r>
            <a:r>
              <a:rPr lang="ko-KR" altLang="en-US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모</a:t>
            </a:r>
            <a:r>
              <a:rPr lang="ko-KR" altLang="en-US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델</a:t>
            </a:r>
            <a:r>
              <a:rPr lang="ko-KR" altLang="en-US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따라 그리기</a:t>
            </a:r>
            <a:endParaRPr lang="en-US" altLang="ko-KR" sz="2400" dirty="0" smtClean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755576" y="3648674"/>
            <a:ext cx="7488832" cy="648071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3</a:t>
            </a:r>
            <a:r>
              <a:rPr lang="en-US" altLang="ko-KR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. </a:t>
            </a:r>
            <a:r>
              <a:rPr lang="ko-KR" altLang="en-US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좌표를 꼭지점 삼아서 만든 </a:t>
            </a:r>
            <a:r>
              <a:rPr lang="en-US" altLang="ko-KR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3D </a:t>
            </a:r>
            <a:r>
              <a:rPr lang="ko-KR" altLang="en-US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도형</a:t>
            </a:r>
            <a:endParaRPr lang="en-US" altLang="ko-KR" sz="2400" dirty="0" smtClean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55576" y="4509120"/>
            <a:ext cx="7488832" cy="648071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4. </a:t>
            </a:r>
            <a:r>
              <a:rPr lang="ko-KR" altLang="en-US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색이 칠해지지 않은 모델 색상 </a:t>
            </a:r>
            <a:r>
              <a:rPr lang="ko-KR" altLang="en-US" sz="2400" dirty="0" err="1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매핑</a:t>
            </a:r>
            <a:endParaRPr lang="en-US" altLang="ko-KR" sz="2400" dirty="0" smtClean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725940" y="5409219"/>
            <a:ext cx="7488832" cy="648071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5. </a:t>
            </a:r>
            <a:r>
              <a:rPr lang="ko-KR" altLang="en-US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완성된 그림의 움직임 표현</a:t>
            </a:r>
            <a:endParaRPr lang="en-US" altLang="ko-KR" sz="2400" dirty="0" smtClean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40989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모서리가 둥근 직사각형 9"/>
          <p:cNvSpPr/>
          <p:nvPr/>
        </p:nvSpPr>
        <p:spPr>
          <a:xfrm>
            <a:off x="323528" y="1124744"/>
            <a:ext cx="8552235" cy="5335893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6" name="Picture 2" descr="C:\Users\HYP\Documents\카카오톡 받은 파일\KakaoTalk_20161129_18325026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264" y="-59050"/>
            <a:ext cx="2195736" cy="2806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755810" y="188640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시스템 수행 시나리오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pic>
        <p:nvPicPr>
          <p:cNvPr id="8" name="Picture 4" descr="C:\Users\HYP\Desktop\어피치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9184" y="-154349"/>
            <a:ext cx="1647825" cy="159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746003" y="1358997"/>
            <a:ext cx="5328592" cy="396043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1. </a:t>
            </a:r>
            <a:r>
              <a:rPr lang="ko-KR" altLang="en-US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좌표 인식을 통한 </a:t>
            </a:r>
            <a:r>
              <a:rPr lang="en-US" altLang="ko-KR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3D </a:t>
            </a:r>
            <a:r>
              <a:rPr lang="ko-KR" altLang="en-US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그림</a:t>
            </a:r>
            <a:endParaRPr lang="en-US" altLang="ko-KR" sz="2400" dirty="0" smtClean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1043608" y="3645024"/>
            <a:ext cx="7272808" cy="0"/>
          </a:xfrm>
          <a:prstGeom prst="line">
            <a:avLst/>
          </a:prstGeom>
          <a:ln/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C:\Users\HYP\Desktop\손가락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513" y="3645024"/>
            <a:ext cx="1358190" cy="1595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5035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4.81481E-6 L 0.79549 4.81481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774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2784</TotalTime>
  <Words>829</Words>
  <Application>Microsoft Office PowerPoint</Application>
  <PresentationFormat>화면 슬라이드 쇼(4:3)</PresentationFormat>
  <Paragraphs>287</Paragraphs>
  <Slides>29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5" baseType="lpstr">
      <vt:lpstr>굴림</vt:lpstr>
      <vt:lpstr>Arial</vt:lpstr>
      <vt:lpstr>한컴 윤고딕 240</vt:lpstr>
      <vt:lpstr>타이포_뽀로로 M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HYP</dc:creator>
  <cp:lastModifiedBy>USER</cp:lastModifiedBy>
  <cp:revision>105</cp:revision>
  <dcterms:created xsi:type="dcterms:W3CDTF">2016-11-29T08:50:45Z</dcterms:created>
  <dcterms:modified xsi:type="dcterms:W3CDTF">2017-01-08T15:19:28Z</dcterms:modified>
</cp:coreProperties>
</file>